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Black"/>
      <p:bold r:id="rId23"/>
      <p:boldItalic r:id="rId24"/>
    </p:embeddedFont>
    <p:embeddedFont>
      <p:font typeface="Montserrat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lack-boldItalic.fntdata"/><Relationship Id="rId23" Type="http://schemas.openxmlformats.org/officeDocument/2006/relationships/font" Target="fonts/Montserrat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ca912e10b_2_1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3ca912e10b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ca912e10b_2_4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3ca912e10b_2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989d3d116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5989d3d11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ca912e10b_2_4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3ca912e10b_2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ca912e10b_2_6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3ca912e10b_2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a50e938c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5a50e938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5a50e938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5a50e938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ca912e10b_2_4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3ca912e10b_2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ca912e10b_2_1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3ca912e10b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989d3d116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5989d3d11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ca912e10b_2_2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3ca912e10b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ca912e10b_2_1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3ca912e10b_2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ca912e10b_2_2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3ca912e10b_2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989d3d116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5989d3d11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ca912e10b_2_2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3ca912e10b_2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989d3d116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5989d3d11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32.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4.png"/><Relationship Id="rId8"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32.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6.png"/><Relationship Id="rId8"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2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11" Type="http://schemas.openxmlformats.org/officeDocument/2006/relationships/image" Target="../media/image23.png"/><Relationship Id="rId10" Type="http://schemas.openxmlformats.org/officeDocument/2006/relationships/image" Target="../media/image8.png"/><Relationship Id="rId9" Type="http://schemas.openxmlformats.org/officeDocument/2006/relationships/image" Target="../media/image32.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6.png"/><Relationship Id="rId8"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9" Type="http://schemas.openxmlformats.org/officeDocument/2006/relationships/image" Target="../media/image25.png"/><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10"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4.png"/><Relationship Id="rId8"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0.png"/><Relationship Id="rId8"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25.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7.png"/><Relationship Id="rId8"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10.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6.png"/><Relationship Id="rId8"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mon.com/" TargetMode="External"/><Relationship Id="rId4" Type="http://schemas.openxmlformats.org/officeDocument/2006/relationships/image" Target="../media/image1.png"/><Relationship Id="rId9" Type="http://schemas.openxmlformats.org/officeDocument/2006/relationships/image" Target="../media/image32.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23.png"/><Relationship Id="rId8"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3" name="Google Shape;53;p14">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54" name="Google Shape;54;p14">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5" name="Google Shape;55;p14"/>
          <p:cNvPicPr preferRelativeResize="0"/>
          <p:nvPr/>
        </p:nvPicPr>
        <p:blipFill rotWithShape="1">
          <a:blip r:embed="rId7">
            <a:alphaModFix/>
          </a:blip>
          <a:srcRect b="16533" l="0" r="0" t="0"/>
          <a:stretch/>
        </p:blipFill>
        <p:spPr>
          <a:xfrm flipH="1">
            <a:off x="-1" y="3580598"/>
            <a:ext cx="1796871" cy="1562902"/>
          </a:xfrm>
          <a:prstGeom prst="rect">
            <a:avLst/>
          </a:prstGeom>
          <a:noFill/>
          <a:ln>
            <a:noFill/>
          </a:ln>
        </p:spPr>
      </p:pic>
      <p:pic>
        <p:nvPicPr>
          <p:cNvPr id="56" name="Google Shape;56;p14"/>
          <p:cNvPicPr preferRelativeResize="0"/>
          <p:nvPr/>
        </p:nvPicPr>
        <p:blipFill rotWithShape="1">
          <a:blip r:embed="rId8">
            <a:alphaModFix/>
          </a:blip>
          <a:srcRect b="0" l="0" r="0" t="23989"/>
          <a:stretch/>
        </p:blipFill>
        <p:spPr>
          <a:xfrm>
            <a:off x="7787024" y="0"/>
            <a:ext cx="1116058" cy="1677317"/>
          </a:xfrm>
          <a:prstGeom prst="rect">
            <a:avLst/>
          </a:prstGeom>
          <a:noFill/>
          <a:ln>
            <a:noFill/>
          </a:ln>
        </p:spPr>
      </p:pic>
      <p:pic>
        <p:nvPicPr>
          <p:cNvPr id="57" name="Google Shape;57;p14"/>
          <p:cNvPicPr preferRelativeResize="0"/>
          <p:nvPr/>
        </p:nvPicPr>
        <p:blipFill rotWithShape="1">
          <a:blip r:embed="rId9">
            <a:alphaModFix/>
          </a:blip>
          <a:srcRect b="0" l="0" r="0" t="0"/>
          <a:stretch/>
        </p:blipFill>
        <p:spPr>
          <a:xfrm flipH="1">
            <a:off x="4597801" y="3429000"/>
            <a:ext cx="1675816" cy="1647308"/>
          </a:xfrm>
          <a:prstGeom prst="rect">
            <a:avLst/>
          </a:prstGeom>
          <a:noFill/>
          <a:ln>
            <a:noFill/>
          </a:ln>
        </p:spPr>
      </p:pic>
      <p:sp>
        <p:nvSpPr>
          <p:cNvPr id="58" name="Google Shape;58;p14"/>
          <p:cNvSpPr/>
          <p:nvPr>
            <p:ph idx="2" type="pic"/>
          </p:nvPr>
        </p:nvSpPr>
        <p:spPr>
          <a:xfrm>
            <a:off x="506054" y="2086583"/>
            <a:ext cx="4729820" cy="2299915"/>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59" name="Shape 59"/>
        <p:cNvGrpSpPr/>
        <p:nvPr/>
      </p:nvGrpSpPr>
      <p:grpSpPr>
        <a:xfrm>
          <a:off x="0" y="0"/>
          <a:ext cx="0" cy="0"/>
          <a:chOff x="0" y="0"/>
          <a:chExt cx="0" cy="0"/>
        </a:xfrm>
      </p:grpSpPr>
      <p:pic>
        <p:nvPicPr>
          <p:cNvPr id="60" name="Google Shape;60;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1" name="Google Shape;61;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2" name="Google Shape;62;p15"/>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63" name="Google Shape;63;p15"/>
          <p:cNvPicPr preferRelativeResize="0"/>
          <p:nvPr/>
        </p:nvPicPr>
        <p:blipFill rotWithShape="1">
          <a:blip r:embed="rId7">
            <a:alphaModFix/>
          </a:blip>
          <a:srcRect b="0" l="0" r="0" t="0"/>
          <a:stretch/>
        </p:blipFill>
        <p:spPr>
          <a:xfrm>
            <a:off x="0" y="3788923"/>
            <a:ext cx="1002153" cy="1354577"/>
          </a:xfrm>
          <a:prstGeom prst="rect">
            <a:avLst/>
          </a:prstGeom>
          <a:noFill/>
          <a:ln>
            <a:noFill/>
          </a:ln>
        </p:spPr>
      </p:pic>
      <p:pic>
        <p:nvPicPr>
          <p:cNvPr id="64" name="Google Shape;64;p15"/>
          <p:cNvPicPr preferRelativeResize="0"/>
          <p:nvPr/>
        </p:nvPicPr>
        <p:blipFill rotWithShape="1">
          <a:blip r:embed="rId8">
            <a:alphaModFix/>
          </a:blip>
          <a:srcRect b="0" l="0" r="0" t="41951"/>
          <a:stretch/>
        </p:blipFill>
        <p:spPr>
          <a:xfrm>
            <a:off x="7573067" y="0"/>
            <a:ext cx="1570933" cy="62140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65" name="Shape 65"/>
        <p:cNvGrpSpPr/>
        <p:nvPr/>
      </p:nvGrpSpPr>
      <p:grpSpPr>
        <a:xfrm>
          <a:off x="0" y="0"/>
          <a:ext cx="0" cy="0"/>
          <a:chOff x="0" y="0"/>
          <a:chExt cx="0" cy="0"/>
        </a:xfrm>
      </p:grpSpPr>
      <p:pic>
        <p:nvPicPr>
          <p:cNvPr id="66" name="Google Shape;66;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7" name="Google Shape;67;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8" name="Google Shape;68;p16"/>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pic>
        <p:nvPicPr>
          <p:cNvPr id="69" name="Google Shape;69;p16"/>
          <p:cNvPicPr preferRelativeResize="0"/>
          <p:nvPr/>
        </p:nvPicPr>
        <p:blipFill rotWithShape="1">
          <a:blip r:embed="rId7">
            <a:alphaModFix/>
          </a:blip>
          <a:srcRect b="0" l="0" r="0" t="33028"/>
          <a:stretch/>
        </p:blipFill>
        <p:spPr>
          <a:xfrm flipH="1" rot="10800000">
            <a:off x="7727925" y="4236308"/>
            <a:ext cx="1416075" cy="907193"/>
          </a:xfrm>
          <a:prstGeom prst="rect">
            <a:avLst/>
          </a:prstGeom>
          <a:noFill/>
          <a:ln>
            <a:noFill/>
          </a:ln>
        </p:spPr>
      </p:pic>
      <p:pic>
        <p:nvPicPr>
          <p:cNvPr id="70" name="Google Shape;70;p16"/>
          <p:cNvPicPr preferRelativeResize="0"/>
          <p:nvPr/>
        </p:nvPicPr>
        <p:blipFill rotWithShape="1">
          <a:blip r:embed="rId8">
            <a:alphaModFix/>
          </a:blip>
          <a:srcRect b="0" l="0" r="0" t="0"/>
          <a:stretch/>
        </p:blipFill>
        <p:spPr>
          <a:xfrm flipH="1">
            <a:off x="158092" y="150344"/>
            <a:ext cx="1388441" cy="70550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71" name="Shape 71"/>
        <p:cNvGrpSpPr/>
        <p:nvPr/>
      </p:nvGrpSpPr>
      <p:grpSpPr>
        <a:xfrm>
          <a:off x="0" y="0"/>
          <a:ext cx="0" cy="0"/>
          <a:chOff x="0" y="0"/>
          <a:chExt cx="0" cy="0"/>
        </a:xfrm>
      </p:grpSpPr>
      <p:pic>
        <p:nvPicPr>
          <p:cNvPr id="72" name="Google Shape;72;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3" name="Google Shape;73;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4" name="Google Shape;74;p17"/>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75" name="Google Shape;75;p17"/>
          <p:cNvPicPr preferRelativeResize="0"/>
          <p:nvPr/>
        </p:nvPicPr>
        <p:blipFill rotWithShape="1">
          <a:blip r:embed="rId7">
            <a:alphaModFix/>
          </a:blip>
          <a:srcRect b="0" l="0" r="0" t="0"/>
          <a:stretch/>
        </p:blipFill>
        <p:spPr>
          <a:xfrm>
            <a:off x="7787024" y="170888"/>
            <a:ext cx="1116058" cy="2206678"/>
          </a:xfrm>
          <a:prstGeom prst="rect">
            <a:avLst/>
          </a:prstGeom>
          <a:noFill/>
          <a:ln>
            <a:noFill/>
          </a:ln>
        </p:spPr>
      </p:pic>
      <p:pic>
        <p:nvPicPr>
          <p:cNvPr id="76" name="Google Shape;76;p17"/>
          <p:cNvPicPr preferRelativeResize="0"/>
          <p:nvPr/>
        </p:nvPicPr>
        <p:blipFill rotWithShape="1">
          <a:blip r:embed="rId8">
            <a:alphaModFix/>
          </a:blip>
          <a:srcRect b="0" l="0" r="0" t="37959"/>
          <a:stretch/>
        </p:blipFill>
        <p:spPr>
          <a:xfrm>
            <a:off x="0" y="0"/>
            <a:ext cx="1755167" cy="142033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77" name="Shape 77"/>
        <p:cNvGrpSpPr/>
        <p:nvPr/>
      </p:nvGrpSpPr>
      <p:grpSpPr>
        <a:xfrm>
          <a:off x="0" y="0"/>
          <a:ext cx="0" cy="0"/>
          <a:chOff x="0" y="0"/>
          <a:chExt cx="0" cy="0"/>
        </a:xfrm>
      </p:grpSpPr>
      <p:pic>
        <p:nvPicPr>
          <p:cNvPr id="78" name="Google Shape;78;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9" name="Google Shape;79;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0" name="Google Shape;80;p18"/>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81" name="Google Shape;81;p18"/>
          <p:cNvPicPr preferRelativeResize="0"/>
          <p:nvPr/>
        </p:nvPicPr>
        <p:blipFill rotWithShape="1">
          <a:blip r:embed="rId7">
            <a:alphaModFix/>
          </a:blip>
          <a:srcRect b="0" l="0" r="0" t="0"/>
          <a:stretch/>
        </p:blipFill>
        <p:spPr>
          <a:xfrm>
            <a:off x="7297601" y="4153994"/>
            <a:ext cx="1698865" cy="711152"/>
          </a:xfrm>
          <a:prstGeom prst="rect">
            <a:avLst/>
          </a:prstGeom>
          <a:noFill/>
          <a:ln>
            <a:noFill/>
          </a:ln>
        </p:spPr>
      </p:pic>
      <p:pic>
        <p:nvPicPr>
          <p:cNvPr id="82" name="Google Shape;82;p18"/>
          <p:cNvPicPr preferRelativeResize="0"/>
          <p:nvPr/>
        </p:nvPicPr>
        <p:blipFill rotWithShape="1">
          <a:blip r:embed="rId8">
            <a:alphaModFix/>
          </a:blip>
          <a:srcRect b="0" l="0" r="0" t="0"/>
          <a:stretch/>
        </p:blipFill>
        <p:spPr>
          <a:xfrm>
            <a:off x="142531" y="232985"/>
            <a:ext cx="1038509" cy="135457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83"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85" name="Google Shape;85;p19">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86" name="Google Shape;86;p19">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7" name="Google Shape;87;p19"/>
          <p:cNvPicPr preferRelativeResize="0"/>
          <p:nvPr/>
        </p:nvPicPr>
        <p:blipFill rotWithShape="1">
          <a:blip r:embed="rId7">
            <a:alphaModFix/>
          </a:blip>
          <a:srcRect b="0" l="0" r="0" t="0"/>
          <a:stretch/>
        </p:blipFill>
        <p:spPr>
          <a:xfrm>
            <a:off x="0" y="0"/>
            <a:ext cx="2996235" cy="1872959"/>
          </a:xfrm>
          <a:prstGeom prst="rect">
            <a:avLst/>
          </a:prstGeom>
          <a:noFill/>
          <a:ln>
            <a:noFill/>
          </a:ln>
        </p:spPr>
      </p:pic>
      <p:pic>
        <p:nvPicPr>
          <p:cNvPr id="88" name="Google Shape;88;p19"/>
          <p:cNvPicPr preferRelativeResize="0"/>
          <p:nvPr/>
        </p:nvPicPr>
        <p:blipFill rotWithShape="1">
          <a:blip r:embed="rId8">
            <a:alphaModFix/>
          </a:blip>
          <a:srcRect b="0" l="0" r="47314" t="0"/>
          <a:stretch/>
        </p:blipFill>
        <p:spPr>
          <a:xfrm>
            <a:off x="8294269" y="0"/>
            <a:ext cx="849731" cy="1872959"/>
          </a:xfrm>
          <a:prstGeom prst="rect">
            <a:avLst/>
          </a:prstGeom>
          <a:noFill/>
          <a:ln>
            <a:noFill/>
          </a:ln>
        </p:spPr>
      </p:pic>
      <p:pic>
        <p:nvPicPr>
          <p:cNvPr id="89" name="Google Shape;89;p19"/>
          <p:cNvPicPr preferRelativeResize="0"/>
          <p:nvPr/>
        </p:nvPicPr>
        <p:blipFill rotWithShape="1">
          <a:blip r:embed="rId9">
            <a:alphaModFix/>
          </a:blip>
          <a:srcRect b="0" l="0" r="0" t="0"/>
          <a:stretch/>
        </p:blipFill>
        <p:spPr>
          <a:xfrm rot="-5400000">
            <a:off x="2307756" y="2926861"/>
            <a:ext cx="1905371" cy="1872959"/>
          </a:xfrm>
          <a:prstGeom prst="rect">
            <a:avLst/>
          </a:prstGeom>
          <a:noFill/>
          <a:ln>
            <a:noFill/>
          </a:ln>
        </p:spPr>
      </p:pic>
      <p:sp>
        <p:nvSpPr>
          <p:cNvPr id="90" name="Google Shape;90;p19"/>
          <p:cNvSpPr/>
          <p:nvPr>
            <p:ph idx="2" type="pic"/>
          </p:nvPr>
        </p:nvSpPr>
        <p:spPr>
          <a:xfrm>
            <a:off x="806868" y="1280160"/>
            <a:ext cx="2583185" cy="2583180"/>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93" name="Google Shape;93;p20">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94" name="Google Shape;94;p20">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5" name="Google Shape;95;p20"/>
          <p:cNvPicPr preferRelativeResize="0"/>
          <p:nvPr/>
        </p:nvPicPr>
        <p:blipFill rotWithShape="1">
          <a:blip r:embed="rId7">
            <a:alphaModFix/>
          </a:blip>
          <a:srcRect b="0" l="0" r="0" t="0"/>
          <a:stretch/>
        </p:blipFill>
        <p:spPr>
          <a:xfrm>
            <a:off x="4587227" y="2289349"/>
            <a:ext cx="3635413" cy="2289349"/>
          </a:xfrm>
          <a:prstGeom prst="rect">
            <a:avLst/>
          </a:prstGeom>
          <a:noFill/>
          <a:ln>
            <a:noFill/>
          </a:ln>
        </p:spPr>
      </p:pic>
      <p:pic>
        <p:nvPicPr>
          <p:cNvPr id="96" name="Google Shape;96;p20"/>
          <p:cNvPicPr preferRelativeResize="0"/>
          <p:nvPr/>
        </p:nvPicPr>
        <p:blipFill rotWithShape="1">
          <a:blip r:embed="rId8">
            <a:alphaModFix/>
          </a:blip>
          <a:srcRect b="60666" l="0" r="0" t="0"/>
          <a:stretch/>
        </p:blipFill>
        <p:spPr>
          <a:xfrm>
            <a:off x="0" y="4573911"/>
            <a:ext cx="1389592" cy="569589"/>
          </a:xfrm>
          <a:prstGeom prst="rect">
            <a:avLst/>
          </a:prstGeom>
          <a:noFill/>
          <a:ln>
            <a:noFill/>
          </a:ln>
        </p:spPr>
      </p:pic>
      <p:pic>
        <p:nvPicPr>
          <p:cNvPr id="97" name="Google Shape;97;p20"/>
          <p:cNvPicPr preferRelativeResize="0"/>
          <p:nvPr/>
        </p:nvPicPr>
        <p:blipFill rotWithShape="1">
          <a:blip r:embed="rId9">
            <a:alphaModFix/>
          </a:blip>
          <a:srcRect b="0" l="0" r="0" t="0"/>
          <a:stretch/>
        </p:blipFill>
        <p:spPr>
          <a:xfrm>
            <a:off x="5481651" y="175097"/>
            <a:ext cx="3662349" cy="2289349"/>
          </a:xfrm>
          <a:prstGeom prst="rect">
            <a:avLst/>
          </a:prstGeom>
          <a:noFill/>
          <a:ln>
            <a:noFill/>
          </a:ln>
        </p:spPr>
      </p:pic>
      <p:sp>
        <p:nvSpPr>
          <p:cNvPr id="98" name="Google Shape;98;p20"/>
          <p:cNvSpPr/>
          <p:nvPr>
            <p:ph idx="2" type="pic"/>
          </p:nvPr>
        </p:nvSpPr>
        <p:spPr>
          <a:xfrm>
            <a:off x="5421086" y="916166"/>
            <a:ext cx="2670817" cy="3311168"/>
          </a:xfrm>
          <a:prstGeom prst="roundRect">
            <a:avLst>
              <a:gd fmla="val 1041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99" name="Shape 99"/>
        <p:cNvGrpSpPr/>
        <p:nvPr/>
      </p:nvGrpSpPr>
      <p:grpSpPr>
        <a:xfrm>
          <a:off x="0" y="0"/>
          <a:ext cx="0" cy="0"/>
          <a:chOff x="0" y="0"/>
          <a:chExt cx="0" cy="0"/>
        </a:xfrm>
      </p:grpSpPr>
      <p:pic>
        <p:nvPicPr>
          <p:cNvPr id="100" name="Google Shape;100;p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1" name="Google Shape;101;p21">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02" name="Google Shape;102;p21">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3" name="Google Shape;103;p21"/>
          <p:cNvPicPr preferRelativeResize="0"/>
          <p:nvPr/>
        </p:nvPicPr>
        <p:blipFill rotWithShape="1">
          <a:blip r:embed="rId7">
            <a:alphaModFix/>
          </a:blip>
          <a:srcRect b="0" l="0" r="0" t="0"/>
          <a:stretch/>
        </p:blipFill>
        <p:spPr>
          <a:xfrm>
            <a:off x="6202879" y="1522109"/>
            <a:ext cx="2678831" cy="1674547"/>
          </a:xfrm>
          <a:prstGeom prst="rect">
            <a:avLst/>
          </a:prstGeom>
          <a:noFill/>
          <a:ln>
            <a:noFill/>
          </a:ln>
        </p:spPr>
      </p:pic>
      <p:pic>
        <p:nvPicPr>
          <p:cNvPr id="104" name="Google Shape;104;p21"/>
          <p:cNvPicPr preferRelativeResize="0"/>
          <p:nvPr/>
        </p:nvPicPr>
        <p:blipFill rotWithShape="1">
          <a:blip r:embed="rId8">
            <a:alphaModFix/>
          </a:blip>
          <a:srcRect b="0" l="0" r="50000" t="61280"/>
          <a:stretch/>
        </p:blipFill>
        <p:spPr>
          <a:xfrm>
            <a:off x="8158308" y="0"/>
            <a:ext cx="985692" cy="886432"/>
          </a:xfrm>
          <a:prstGeom prst="rect">
            <a:avLst/>
          </a:prstGeom>
          <a:noFill/>
          <a:ln>
            <a:noFill/>
          </a:ln>
        </p:spPr>
      </p:pic>
      <p:pic>
        <p:nvPicPr>
          <p:cNvPr id="105" name="Google Shape;105;p21"/>
          <p:cNvPicPr preferRelativeResize="0"/>
          <p:nvPr/>
        </p:nvPicPr>
        <p:blipFill rotWithShape="1">
          <a:blip r:embed="rId9">
            <a:alphaModFix/>
          </a:blip>
          <a:srcRect b="0" l="0" r="18361" t="41681"/>
          <a:stretch/>
        </p:blipFill>
        <p:spPr>
          <a:xfrm>
            <a:off x="3318344" y="1969163"/>
            <a:ext cx="1901356" cy="1335122"/>
          </a:xfrm>
          <a:prstGeom prst="rect">
            <a:avLst/>
          </a:prstGeom>
          <a:noFill/>
          <a:ln>
            <a:noFill/>
          </a:ln>
        </p:spPr>
      </p:pic>
      <p:pic>
        <p:nvPicPr>
          <p:cNvPr id="106" name="Google Shape;106;p21"/>
          <p:cNvPicPr preferRelativeResize="0"/>
          <p:nvPr/>
        </p:nvPicPr>
        <p:blipFill rotWithShape="1">
          <a:blip r:embed="rId10">
            <a:alphaModFix/>
          </a:blip>
          <a:srcRect b="0" l="0" r="0" t="0"/>
          <a:stretch/>
        </p:blipFill>
        <p:spPr>
          <a:xfrm>
            <a:off x="2121296" y="1904189"/>
            <a:ext cx="1023594" cy="1335122"/>
          </a:xfrm>
          <a:prstGeom prst="rect">
            <a:avLst/>
          </a:prstGeom>
          <a:noFill/>
          <a:ln>
            <a:noFill/>
          </a:ln>
        </p:spPr>
      </p:pic>
      <p:sp>
        <p:nvSpPr>
          <p:cNvPr id="107" name="Google Shape;107;p21"/>
          <p:cNvSpPr/>
          <p:nvPr>
            <p:ph idx="2" type="pic"/>
          </p:nvPr>
        </p:nvSpPr>
        <p:spPr>
          <a:xfrm>
            <a:off x="1110494" y="1714499"/>
            <a:ext cx="1482159" cy="1482158"/>
          </a:xfrm>
          <a:prstGeom prst="ellipse">
            <a:avLst/>
          </a:prstGeom>
          <a:solidFill>
            <a:srgbClr val="F2F2F2"/>
          </a:solidFill>
          <a:ln>
            <a:noFill/>
          </a:ln>
        </p:spPr>
      </p:sp>
      <p:sp>
        <p:nvSpPr>
          <p:cNvPr id="108" name="Google Shape;108;p21"/>
          <p:cNvSpPr/>
          <p:nvPr>
            <p:ph idx="3" type="pic"/>
          </p:nvPr>
        </p:nvSpPr>
        <p:spPr>
          <a:xfrm>
            <a:off x="3830920" y="1714499"/>
            <a:ext cx="1482159" cy="1482158"/>
          </a:xfrm>
          <a:prstGeom prst="ellipse">
            <a:avLst/>
          </a:prstGeom>
          <a:solidFill>
            <a:srgbClr val="F2F2F2"/>
          </a:solidFill>
          <a:ln>
            <a:noFill/>
          </a:ln>
        </p:spPr>
      </p:sp>
      <p:sp>
        <p:nvSpPr>
          <p:cNvPr id="109" name="Google Shape;109;p21"/>
          <p:cNvSpPr/>
          <p:nvPr>
            <p:ph idx="4" type="pic"/>
          </p:nvPr>
        </p:nvSpPr>
        <p:spPr>
          <a:xfrm>
            <a:off x="6551346" y="1714499"/>
            <a:ext cx="1482159" cy="1482158"/>
          </a:xfrm>
          <a:prstGeom prst="ellipse">
            <a:avLst/>
          </a:prstGeom>
          <a:solidFill>
            <a:srgbClr val="F2F2F2"/>
          </a:solidFill>
          <a:ln>
            <a:noFill/>
          </a:ln>
        </p:spPr>
      </p:sp>
      <p:pic>
        <p:nvPicPr>
          <p:cNvPr id="110" name="Google Shape;110;p21"/>
          <p:cNvPicPr preferRelativeResize="0"/>
          <p:nvPr/>
        </p:nvPicPr>
        <p:blipFill rotWithShape="1">
          <a:blip r:embed="rId11">
            <a:alphaModFix/>
          </a:blip>
          <a:srcRect b="56603" l="5664" r="74249" t="0"/>
          <a:stretch/>
        </p:blipFill>
        <p:spPr>
          <a:xfrm>
            <a:off x="0" y="4149998"/>
            <a:ext cx="730250" cy="99350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11" name="Shape 111"/>
        <p:cNvGrpSpPr/>
        <p:nvPr/>
      </p:nvGrpSpPr>
      <p:grpSpPr>
        <a:xfrm>
          <a:off x="0" y="0"/>
          <a:ext cx="0" cy="0"/>
          <a:chOff x="0" y="0"/>
          <a:chExt cx="0" cy="0"/>
        </a:xfrm>
      </p:grpSpPr>
      <p:pic>
        <p:nvPicPr>
          <p:cNvPr id="112" name="Google Shape;112;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13" name="Google Shape;113;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14" name="Google Shape;114;p22"/>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pic>
        <p:nvPicPr>
          <p:cNvPr id="115" name="Google Shape;115;p22"/>
          <p:cNvPicPr preferRelativeResize="0"/>
          <p:nvPr/>
        </p:nvPicPr>
        <p:blipFill rotWithShape="1">
          <a:blip r:embed="rId7">
            <a:alphaModFix/>
          </a:blip>
          <a:srcRect b="0" l="0" r="0" t="0"/>
          <a:stretch/>
        </p:blipFill>
        <p:spPr>
          <a:xfrm>
            <a:off x="345976" y="3583593"/>
            <a:ext cx="2151024" cy="1354577"/>
          </a:xfrm>
          <a:prstGeom prst="rect">
            <a:avLst/>
          </a:prstGeom>
          <a:noFill/>
          <a:ln>
            <a:noFill/>
          </a:ln>
        </p:spPr>
      </p:pic>
      <p:pic>
        <p:nvPicPr>
          <p:cNvPr id="116" name="Google Shape;116;p22"/>
          <p:cNvPicPr preferRelativeResize="0"/>
          <p:nvPr/>
        </p:nvPicPr>
        <p:blipFill rotWithShape="1">
          <a:blip r:embed="rId8">
            <a:alphaModFix/>
          </a:blip>
          <a:srcRect b="0" l="0" r="22963" t="0"/>
          <a:stretch/>
        </p:blipFill>
        <p:spPr>
          <a:xfrm>
            <a:off x="7474619" y="114087"/>
            <a:ext cx="1669381" cy="1354577"/>
          </a:xfrm>
          <a:prstGeom prst="rect">
            <a:avLst/>
          </a:prstGeom>
          <a:noFill/>
          <a:ln>
            <a:noFill/>
          </a:ln>
        </p:spPr>
      </p:pic>
      <p:pic>
        <p:nvPicPr>
          <p:cNvPr id="117" name="Google Shape;117;p22"/>
          <p:cNvPicPr preferRelativeResize="0"/>
          <p:nvPr/>
        </p:nvPicPr>
        <p:blipFill rotWithShape="1">
          <a:blip r:embed="rId9">
            <a:alphaModFix/>
          </a:blip>
          <a:srcRect b="0" l="0" r="47653" t="0"/>
          <a:stretch/>
        </p:blipFill>
        <p:spPr>
          <a:xfrm flipH="1">
            <a:off x="-1" y="0"/>
            <a:ext cx="610580" cy="135457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118" name="Shape 118"/>
        <p:cNvGrpSpPr/>
        <p:nvPr/>
      </p:nvGrpSpPr>
      <p:grpSpPr>
        <a:xfrm>
          <a:off x="0" y="0"/>
          <a:ext cx="0" cy="0"/>
          <a:chOff x="0" y="0"/>
          <a:chExt cx="0" cy="0"/>
        </a:xfrm>
      </p:grpSpPr>
      <p:pic>
        <p:nvPicPr>
          <p:cNvPr id="119" name="Google Shape;119;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0" name="Google Shape;120;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1" name="Google Shape;121;p23"/>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122" name="Google Shape;122;p23"/>
          <p:cNvPicPr preferRelativeResize="0"/>
          <p:nvPr/>
        </p:nvPicPr>
        <p:blipFill rotWithShape="1">
          <a:blip r:embed="rId7">
            <a:alphaModFix/>
          </a:blip>
          <a:srcRect b="0" l="3510" r="48634" t="0"/>
          <a:stretch/>
        </p:blipFill>
        <p:spPr>
          <a:xfrm>
            <a:off x="0" y="2587220"/>
            <a:ext cx="1739766" cy="2289349"/>
          </a:xfrm>
          <a:prstGeom prst="rect">
            <a:avLst/>
          </a:prstGeom>
          <a:noFill/>
          <a:ln>
            <a:noFill/>
          </a:ln>
        </p:spPr>
      </p:pic>
      <p:pic>
        <p:nvPicPr>
          <p:cNvPr id="123" name="Google Shape;123;p23"/>
          <p:cNvPicPr preferRelativeResize="0"/>
          <p:nvPr/>
        </p:nvPicPr>
        <p:blipFill rotWithShape="1">
          <a:blip r:embed="rId8">
            <a:alphaModFix/>
          </a:blip>
          <a:srcRect b="0" l="0" r="31293" t="33477"/>
          <a:stretch/>
        </p:blipFill>
        <p:spPr>
          <a:xfrm>
            <a:off x="7499642" y="0"/>
            <a:ext cx="1644358" cy="152295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124" name="Shape 124"/>
        <p:cNvGrpSpPr/>
        <p:nvPr/>
      </p:nvGrpSpPr>
      <p:grpSpPr>
        <a:xfrm>
          <a:off x="0" y="0"/>
          <a:ext cx="0" cy="0"/>
          <a:chOff x="0" y="0"/>
          <a:chExt cx="0" cy="0"/>
        </a:xfrm>
      </p:grpSpPr>
      <p:pic>
        <p:nvPicPr>
          <p:cNvPr id="125" name="Google Shape;125;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6" name="Google Shape;126;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7" name="Google Shape;127;p24"/>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128" name="Google Shape;128;p24"/>
          <p:cNvPicPr preferRelativeResize="0"/>
          <p:nvPr/>
        </p:nvPicPr>
        <p:blipFill rotWithShape="1">
          <a:blip r:embed="rId7">
            <a:alphaModFix/>
          </a:blip>
          <a:srcRect b="0" l="0" r="27443" t="46237"/>
          <a:stretch/>
        </p:blipFill>
        <p:spPr>
          <a:xfrm flipH="1">
            <a:off x="0" y="0"/>
            <a:ext cx="2657278" cy="1230832"/>
          </a:xfrm>
          <a:prstGeom prst="rect">
            <a:avLst/>
          </a:prstGeom>
          <a:noFill/>
          <a:ln>
            <a:noFill/>
          </a:ln>
        </p:spPr>
      </p:pic>
      <p:pic>
        <p:nvPicPr>
          <p:cNvPr id="129" name="Google Shape;129;p24"/>
          <p:cNvPicPr preferRelativeResize="0"/>
          <p:nvPr/>
        </p:nvPicPr>
        <p:blipFill rotWithShape="1">
          <a:blip r:embed="rId8">
            <a:alphaModFix/>
          </a:blip>
          <a:srcRect b="82213" l="0" r="0" t="0"/>
          <a:stretch/>
        </p:blipFill>
        <p:spPr>
          <a:xfrm>
            <a:off x="7380658" y="3998826"/>
            <a:ext cx="1693723" cy="407197"/>
          </a:xfrm>
          <a:prstGeom prst="rect">
            <a:avLst/>
          </a:prstGeom>
          <a:noFill/>
          <a:ln>
            <a:noFill/>
          </a:ln>
        </p:spPr>
      </p:pic>
      <p:pic>
        <p:nvPicPr>
          <p:cNvPr id="130" name="Google Shape;130;p24"/>
          <p:cNvPicPr preferRelativeResize="0"/>
          <p:nvPr/>
        </p:nvPicPr>
        <p:blipFill rotWithShape="1">
          <a:blip r:embed="rId7">
            <a:alphaModFix/>
          </a:blip>
          <a:srcRect b="74533" l="15818" r="0" t="0"/>
          <a:stretch/>
        </p:blipFill>
        <p:spPr>
          <a:xfrm flipH="1">
            <a:off x="6060965" y="4560466"/>
            <a:ext cx="3083035" cy="5830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31" name="Shape 131"/>
        <p:cNvGrpSpPr/>
        <p:nvPr/>
      </p:nvGrpSpPr>
      <p:grpSpPr>
        <a:xfrm>
          <a:off x="0" y="0"/>
          <a:ext cx="0" cy="0"/>
          <a:chOff x="0" y="0"/>
          <a:chExt cx="0" cy="0"/>
        </a:xfrm>
      </p:grpSpPr>
      <p:pic>
        <p:nvPicPr>
          <p:cNvPr id="132" name="Google Shape;132;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3" name="Google Shape;133;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34" name="Google Shape;134;p25"/>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135" name="Google Shape;135;p25"/>
          <p:cNvPicPr preferRelativeResize="0"/>
          <p:nvPr/>
        </p:nvPicPr>
        <p:blipFill rotWithShape="1">
          <a:blip r:embed="rId7">
            <a:alphaModFix/>
          </a:blip>
          <a:srcRect b="0" l="0" r="0" t="0"/>
          <a:stretch/>
        </p:blipFill>
        <p:spPr>
          <a:xfrm rot="-5400000">
            <a:off x="-249028" y="711902"/>
            <a:ext cx="1919783" cy="975500"/>
          </a:xfrm>
          <a:prstGeom prst="rect">
            <a:avLst/>
          </a:prstGeom>
          <a:noFill/>
          <a:ln>
            <a:noFill/>
          </a:ln>
        </p:spPr>
      </p:pic>
      <p:pic>
        <p:nvPicPr>
          <p:cNvPr id="136" name="Google Shape;136;p25"/>
          <p:cNvPicPr preferRelativeResize="0"/>
          <p:nvPr/>
        </p:nvPicPr>
        <p:blipFill rotWithShape="1">
          <a:blip r:embed="rId8">
            <a:alphaModFix/>
          </a:blip>
          <a:srcRect b="0" l="0" r="19985" t="0"/>
          <a:stretch/>
        </p:blipFill>
        <p:spPr>
          <a:xfrm>
            <a:off x="7264474" y="4037975"/>
            <a:ext cx="1879527" cy="98330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39" name="Google Shape;139;p26">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40" name="Google Shape;140;p26">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41" name="Google Shape;141;p26"/>
          <p:cNvSpPr/>
          <p:nvPr>
            <p:ph idx="2" type="pic"/>
          </p:nvPr>
        </p:nvSpPr>
        <p:spPr>
          <a:xfrm>
            <a:off x="3490913" y="1490665"/>
            <a:ext cx="2162175" cy="2162169"/>
          </a:xfrm>
          <a:prstGeom prst="ellipse">
            <a:avLst/>
          </a:prstGeom>
          <a:solidFill>
            <a:srgbClr val="F2F2F2"/>
          </a:solidFill>
          <a:ln>
            <a:noFill/>
          </a:ln>
        </p:spPr>
      </p:sp>
      <p:pic>
        <p:nvPicPr>
          <p:cNvPr id="142" name="Google Shape;142;p26"/>
          <p:cNvPicPr preferRelativeResize="0"/>
          <p:nvPr/>
        </p:nvPicPr>
        <p:blipFill rotWithShape="1">
          <a:blip r:embed="rId7">
            <a:alphaModFix/>
          </a:blip>
          <a:srcRect b="78075" l="0" r="0" t="0"/>
          <a:stretch/>
        </p:blipFill>
        <p:spPr>
          <a:xfrm flipH="1" rot="10800000">
            <a:off x="7327988" y="4451869"/>
            <a:ext cx="1693723" cy="501943"/>
          </a:xfrm>
          <a:prstGeom prst="rect">
            <a:avLst/>
          </a:prstGeom>
          <a:noFill/>
          <a:ln>
            <a:noFill/>
          </a:ln>
        </p:spPr>
      </p:pic>
      <p:pic>
        <p:nvPicPr>
          <p:cNvPr id="143" name="Google Shape;143;p26"/>
          <p:cNvPicPr preferRelativeResize="0"/>
          <p:nvPr/>
        </p:nvPicPr>
        <p:blipFill rotWithShape="1">
          <a:blip r:embed="rId8">
            <a:alphaModFix/>
          </a:blip>
          <a:srcRect b="0" l="0" r="38246" t="39209"/>
          <a:stretch/>
        </p:blipFill>
        <p:spPr>
          <a:xfrm>
            <a:off x="7666036" y="0"/>
            <a:ext cx="1477964" cy="1391696"/>
          </a:xfrm>
          <a:prstGeom prst="rect">
            <a:avLst/>
          </a:prstGeom>
          <a:noFill/>
          <a:ln>
            <a:noFill/>
          </a:ln>
        </p:spPr>
      </p:pic>
      <p:pic>
        <p:nvPicPr>
          <p:cNvPr id="144" name="Google Shape;144;p26"/>
          <p:cNvPicPr preferRelativeResize="0"/>
          <p:nvPr/>
        </p:nvPicPr>
        <p:blipFill rotWithShape="1">
          <a:blip r:embed="rId9">
            <a:alphaModFix/>
          </a:blip>
          <a:srcRect b="0" l="0" r="0" t="0"/>
          <a:stretch/>
        </p:blipFill>
        <p:spPr>
          <a:xfrm flipH="1">
            <a:off x="135547" y="240872"/>
            <a:ext cx="1342417" cy="682123"/>
          </a:xfrm>
          <a:prstGeom prst="rect">
            <a:avLst/>
          </a:prstGeom>
          <a:noFill/>
          <a:ln>
            <a:noFill/>
          </a:ln>
        </p:spPr>
      </p:pic>
      <p:pic>
        <p:nvPicPr>
          <p:cNvPr id="145" name="Google Shape;145;p26"/>
          <p:cNvPicPr preferRelativeResize="0"/>
          <p:nvPr/>
        </p:nvPicPr>
        <p:blipFill rotWithShape="1">
          <a:blip r:embed="rId10">
            <a:alphaModFix/>
          </a:blip>
          <a:srcRect b="0" l="0" r="1015" t="54995"/>
          <a:stretch/>
        </p:blipFill>
        <p:spPr>
          <a:xfrm rot="10800000">
            <a:off x="0" y="4602587"/>
            <a:ext cx="2842043" cy="54091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146" name="Shape 146"/>
        <p:cNvGrpSpPr/>
        <p:nvPr/>
      </p:nvGrpSpPr>
      <p:grpSpPr>
        <a:xfrm>
          <a:off x="0" y="0"/>
          <a:ext cx="0" cy="0"/>
          <a:chOff x="0" y="0"/>
          <a:chExt cx="0" cy="0"/>
        </a:xfrm>
      </p:grpSpPr>
      <p:pic>
        <p:nvPicPr>
          <p:cNvPr id="147" name="Google Shape;147;p27"/>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148" name="Google Shape;148;p27">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49" name="Google Shape;149;p27">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50" name="Google Shape;150;p27"/>
          <p:cNvPicPr preferRelativeResize="0"/>
          <p:nvPr/>
        </p:nvPicPr>
        <p:blipFill rotWithShape="1">
          <a:blip r:embed="rId7">
            <a:alphaModFix/>
          </a:blip>
          <a:srcRect b="37475" l="0" r="8060" t="0"/>
          <a:stretch/>
        </p:blipFill>
        <p:spPr>
          <a:xfrm>
            <a:off x="4917490" y="112524"/>
            <a:ext cx="1026111" cy="1379727"/>
          </a:xfrm>
          <a:prstGeom prst="rect">
            <a:avLst/>
          </a:prstGeom>
          <a:noFill/>
          <a:ln>
            <a:noFill/>
          </a:ln>
        </p:spPr>
      </p:pic>
      <p:pic>
        <p:nvPicPr>
          <p:cNvPr id="151" name="Google Shape;151;p27"/>
          <p:cNvPicPr preferRelativeResize="0"/>
          <p:nvPr/>
        </p:nvPicPr>
        <p:blipFill rotWithShape="1">
          <a:blip r:embed="rId8">
            <a:alphaModFix/>
          </a:blip>
          <a:srcRect b="0" l="0" r="0" t="0"/>
          <a:stretch/>
        </p:blipFill>
        <p:spPr>
          <a:xfrm flipH="1">
            <a:off x="379004" y="3018604"/>
            <a:ext cx="2655009" cy="1809221"/>
          </a:xfrm>
          <a:prstGeom prst="rect">
            <a:avLst/>
          </a:prstGeom>
          <a:noFill/>
          <a:ln>
            <a:noFill/>
          </a:ln>
        </p:spPr>
      </p:pic>
      <p:sp>
        <p:nvSpPr>
          <p:cNvPr id="152" name="Google Shape;152;p27"/>
          <p:cNvSpPr/>
          <p:nvPr>
            <p:ph idx="2" type="pic"/>
          </p:nvPr>
        </p:nvSpPr>
        <p:spPr>
          <a:xfrm>
            <a:off x="3169784" y="1126748"/>
            <a:ext cx="2155371" cy="2890004"/>
          </a:xfrm>
          <a:prstGeom prst="rect">
            <a:avLst/>
          </a:prstGeom>
          <a:solidFill>
            <a:srgbClr val="F2F2F2"/>
          </a:solidFill>
          <a:ln>
            <a:noFill/>
          </a:ln>
        </p:spPr>
      </p:sp>
      <p:sp>
        <p:nvSpPr>
          <p:cNvPr id="153" name="Google Shape;153;p27"/>
          <p:cNvSpPr/>
          <p:nvPr>
            <p:ph idx="3" type="pic"/>
          </p:nvPr>
        </p:nvSpPr>
        <p:spPr>
          <a:xfrm>
            <a:off x="611812" y="1126748"/>
            <a:ext cx="2155371" cy="2890004"/>
          </a:xfrm>
          <a:prstGeom prst="rect">
            <a:avLst/>
          </a:prstGeom>
          <a:solidFill>
            <a:srgbClr val="F2F2F2"/>
          </a:solidFill>
          <a:ln>
            <a:noFill/>
          </a:ln>
        </p:spPr>
      </p:sp>
      <p:pic>
        <p:nvPicPr>
          <p:cNvPr id="154" name="Google Shape;154;p27"/>
          <p:cNvPicPr preferRelativeResize="0"/>
          <p:nvPr/>
        </p:nvPicPr>
        <p:blipFill rotWithShape="1">
          <a:blip r:embed="rId7">
            <a:alphaModFix/>
          </a:blip>
          <a:srcRect b="0" l="75937" r="0" t="62525"/>
          <a:stretch/>
        </p:blipFill>
        <p:spPr>
          <a:xfrm>
            <a:off x="8684588" y="112524"/>
            <a:ext cx="268541" cy="8269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55" name="Shape 155"/>
        <p:cNvGrpSpPr/>
        <p:nvPr/>
      </p:nvGrpSpPr>
      <p:grpSpPr>
        <a:xfrm>
          <a:off x="0" y="0"/>
          <a:ext cx="0" cy="0"/>
          <a:chOff x="0" y="0"/>
          <a:chExt cx="0" cy="0"/>
        </a:xfrm>
      </p:grpSpPr>
      <p:pic>
        <p:nvPicPr>
          <p:cNvPr id="156" name="Google Shape;156;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7" name="Google Shape;157;p28">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58" name="Google Shape;158;p28">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59" name="Google Shape;159;p28"/>
          <p:cNvPicPr preferRelativeResize="0"/>
          <p:nvPr/>
        </p:nvPicPr>
        <p:blipFill rotWithShape="1">
          <a:blip r:embed="rId7">
            <a:alphaModFix/>
          </a:blip>
          <a:srcRect b="0" l="0" r="0" t="0"/>
          <a:stretch/>
        </p:blipFill>
        <p:spPr>
          <a:xfrm>
            <a:off x="310696" y="3790496"/>
            <a:ext cx="2346583" cy="1192370"/>
          </a:xfrm>
          <a:prstGeom prst="rect">
            <a:avLst/>
          </a:prstGeom>
          <a:noFill/>
          <a:ln>
            <a:noFill/>
          </a:ln>
        </p:spPr>
      </p:pic>
      <p:pic>
        <p:nvPicPr>
          <p:cNvPr id="160" name="Google Shape;160;p28"/>
          <p:cNvPicPr preferRelativeResize="0"/>
          <p:nvPr/>
        </p:nvPicPr>
        <p:blipFill rotWithShape="1">
          <a:blip r:embed="rId8">
            <a:alphaModFix/>
          </a:blip>
          <a:srcRect b="0" l="0" r="0" t="0"/>
          <a:stretch/>
        </p:blipFill>
        <p:spPr>
          <a:xfrm>
            <a:off x="7290131" y="47412"/>
            <a:ext cx="1755167" cy="2289349"/>
          </a:xfrm>
          <a:prstGeom prst="rect">
            <a:avLst/>
          </a:prstGeom>
          <a:noFill/>
          <a:ln>
            <a:noFill/>
          </a:ln>
        </p:spPr>
      </p:pic>
      <p:pic>
        <p:nvPicPr>
          <p:cNvPr id="161" name="Google Shape;161;p28"/>
          <p:cNvPicPr preferRelativeResize="0"/>
          <p:nvPr/>
        </p:nvPicPr>
        <p:blipFill rotWithShape="1">
          <a:blip r:embed="rId9">
            <a:alphaModFix/>
          </a:blip>
          <a:srcRect b="0" l="0" r="0" t="0"/>
          <a:stretch/>
        </p:blipFill>
        <p:spPr>
          <a:xfrm>
            <a:off x="5318381" y="2734437"/>
            <a:ext cx="1971384" cy="2289349"/>
          </a:xfrm>
          <a:prstGeom prst="rect">
            <a:avLst/>
          </a:prstGeom>
          <a:noFill/>
          <a:ln>
            <a:noFill/>
          </a:ln>
        </p:spPr>
      </p:pic>
      <p:sp>
        <p:nvSpPr>
          <p:cNvPr id="162" name="Google Shape;162;p28"/>
          <p:cNvSpPr/>
          <p:nvPr>
            <p:ph idx="2" type="pic"/>
          </p:nvPr>
        </p:nvSpPr>
        <p:spPr>
          <a:xfrm>
            <a:off x="5927354" y="756819"/>
            <a:ext cx="1658884" cy="3629862"/>
          </a:xfrm>
          <a:prstGeom prst="roundRect">
            <a:avLst>
              <a:gd fmla="val 1345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165" name="Google Shape;165;p29">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66" name="Google Shape;166;p29">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7" name="Google Shape;167;p29"/>
          <p:cNvPicPr preferRelativeResize="0"/>
          <p:nvPr/>
        </p:nvPicPr>
        <p:blipFill rotWithShape="1">
          <a:blip r:embed="rId7">
            <a:alphaModFix/>
          </a:blip>
          <a:srcRect b="60779" l="13169" r="0" t="0"/>
          <a:stretch/>
        </p:blipFill>
        <p:spPr>
          <a:xfrm>
            <a:off x="0" y="4245601"/>
            <a:ext cx="3180036" cy="897899"/>
          </a:xfrm>
          <a:prstGeom prst="rect">
            <a:avLst/>
          </a:prstGeom>
          <a:noFill/>
          <a:ln>
            <a:noFill/>
          </a:ln>
        </p:spPr>
      </p:pic>
      <p:pic>
        <p:nvPicPr>
          <p:cNvPr id="168" name="Google Shape;168;p29"/>
          <p:cNvPicPr preferRelativeResize="0"/>
          <p:nvPr/>
        </p:nvPicPr>
        <p:blipFill rotWithShape="1">
          <a:blip r:embed="rId8">
            <a:alphaModFix/>
          </a:blip>
          <a:srcRect b="0" l="0" r="0" t="0"/>
          <a:stretch/>
        </p:blipFill>
        <p:spPr>
          <a:xfrm>
            <a:off x="3680540" y="2474759"/>
            <a:ext cx="2393286" cy="2289349"/>
          </a:xfrm>
          <a:prstGeom prst="rect">
            <a:avLst/>
          </a:prstGeom>
          <a:noFill/>
          <a:ln>
            <a:noFill/>
          </a:ln>
        </p:spPr>
      </p:pic>
      <p:pic>
        <p:nvPicPr>
          <p:cNvPr id="169" name="Google Shape;169;p29"/>
          <p:cNvPicPr preferRelativeResize="0"/>
          <p:nvPr/>
        </p:nvPicPr>
        <p:blipFill rotWithShape="1">
          <a:blip r:embed="rId9">
            <a:alphaModFix/>
          </a:blip>
          <a:srcRect b="0" l="0" r="0" t="0"/>
          <a:stretch/>
        </p:blipFill>
        <p:spPr>
          <a:xfrm>
            <a:off x="7787024" y="47412"/>
            <a:ext cx="1116058" cy="2206678"/>
          </a:xfrm>
          <a:prstGeom prst="rect">
            <a:avLst/>
          </a:prstGeom>
          <a:noFill/>
          <a:ln>
            <a:noFill/>
          </a:ln>
        </p:spPr>
      </p:pic>
      <p:sp>
        <p:nvSpPr>
          <p:cNvPr id="170" name="Google Shape;170;p29"/>
          <p:cNvSpPr/>
          <p:nvPr>
            <p:ph idx="2" type="pic"/>
          </p:nvPr>
        </p:nvSpPr>
        <p:spPr>
          <a:xfrm>
            <a:off x="5384601" y="650081"/>
            <a:ext cx="2834284" cy="3771900"/>
          </a:xfrm>
          <a:prstGeom prst="roundRect">
            <a:avLst>
              <a:gd fmla="val 192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171" name="Shape 171"/>
        <p:cNvGrpSpPr/>
        <p:nvPr/>
      </p:nvGrpSpPr>
      <p:grpSpPr>
        <a:xfrm>
          <a:off x="0" y="0"/>
          <a:ext cx="0" cy="0"/>
          <a:chOff x="0" y="0"/>
          <a:chExt cx="0" cy="0"/>
        </a:xfrm>
      </p:grpSpPr>
      <p:pic>
        <p:nvPicPr>
          <p:cNvPr id="172" name="Google Shape;172;p3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73" name="Google Shape;173;p30">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74" name="Google Shape;174;p30">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75" name="Google Shape;175;p30"/>
          <p:cNvPicPr preferRelativeResize="0"/>
          <p:nvPr/>
        </p:nvPicPr>
        <p:blipFill rotWithShape="1">
          <a:blip r:embed="rId7">
            <a:alphaModFix/>
          </a:blip>
          <a:srcRect b="0" l="0" r="0" t="0"/>
          <a:stretch/>
        </p:blipFill>
        <p:spPr>
          <a:xfrm>
            <a:off x="0" y="2686974"/>
            <a:ext cx="3635413" cy="2289349"/>
          </a:xfrm>
          <a:prstGeom prst="rect">
            <a:avLst/>
          </a:prstGeom>
          <a:noFill/>
          <a:ln>
            <a:noFill/>
          </a:ln>
        </p:spPr>
      </p:pic>
      <p:pic>
        <p:nvPicPr>
          <p:cNvPr id="176" name="Google Shape;176;p30"/>
          <p:cNvPicPr preferRelativeResize="0"/>
          <p:nvPr/>
        </p:nvPicPr>
        <p:blipFill rotWithShape="1">
          <a:blip r:embed="rId8">
            <a:alphaModFix/>
          </a:blip>
          <a:srcRect b="0" l="0" r="0" t="0"/>
          <a:stretch/>
        </p:blipFill>
        <p:spPr>
          <a:xfrm flipH="1" rot="10800000">
            <a:off x="6272775" y="222510"/>
            <a:ext cx="2871225" cy="1201908"/>
          </a:xfrm>
          <a:prstGeom prst="rect">
            <a:avLst/>
          </a:prstGeom>
          <a:noFill/>
          <a:ln>
            <a:noFill/>
          </a:ln>
        </p:spPr>
      </p:pic>
      <p:pic>
        <p:nvPicPr>
          <p:cNvPr id="177" name="Google Shape;177;p30"/>
          <p:cNvPicPr preferRelativeResize="0"/>
          <p:nvPr/>
        </p:nvPicPr>
        <p:blipFill rotWithShape="1">
          <a:blip r:embed="rId9">
            <a:alphaModFix/>
          </a:blip>
          <a:srcRect b="0" l="0" r="0" t="0"/>
          <a:stretch/>
        </p:blipFill>
        <p:spPr>
          <a:xfrm>
            <a:off x="1551708" y="2571750"/>
            <a:ext cx="2328967" cy="2289349"/>
          </a:xfrm>
          <a:prstGeom prst="rect">
            <a:avLst/>
          </a:prstGeom>
          <a:noFill/>
          <a:ln>
            <a:noFill/>
          </a:ln>
        </p:spPr>
      </p:pic>
      <p:sp>
        <p:nvSpPr>
          <p:cNvPr id="178" name="Google Shape;178;p30"/>
          <p:cNvSpPr/>
          <p:nvPr>
            <p:ph idx="2" type="pic"/>
          </p:nvPr>
        </p:nvSpPr>
        <p:spPr>
          <a:xfrm>
            <a:off x="3340792" y="628739"/>
            <a:ext cx="5059937" cy="3448050"/>
          </a:xfrm>
          <a:prstGeom prst="roundRect">
            <a:avLst>
              <a:gd fmla="val 1000"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spTree>
      <p:nvGrpSpPr>
        <p:cNvPr id="179" name="Shape 179"/>
        <p:cNvGrpSpPr/>
        <p:nvPr/>
      </p:nvGrpSpPr>
      <p:grpSpPr>
        <a:xfrm>
          <a:off x="0" y="0"/>
          <a:ext cx="0" cy="0"/>
          <a:chOff x="0" y="0"/>
          <a:chExt cx="0" cy="0"/>
        </a:xfrm>
      </p:grpSpPr>
      <p:pic>
        <p:nvPicPr>
          <p:cNvPr id="180" name="Google Shape;180;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1" name="Google Shape;181;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182" name="Shape 182"/>
        <p:cNvGrpSpPr/>
        <p:nvPr/>
      </p:nvGrpSpPr>
      <p:grpSpPr>
        <a:xfrm>
          <a:off x="0" y="0"/>
          <a:ext cx="0" cy="0"/>
          <a:chOff x="0" y="0"/>
          <a:chExt cx="0" cy="0"/>
        </a:xfrm>
      </p:grpSpPr>
      <p:pic>
        <p:nvPicPr>
          <p:cNvPr id="183" name="Google Shape;183;p3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4" name="Google Shape;184;p3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85" name="Google Shape;185;p32"/>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p:nvPr>
            <p:ph idx="2" type="pic"/>
          </p:nvPr>
        </p:nvSpPr>
        <p:spPr>
          <a:xfrm>
            <a:off x="506054" y="2086583"/>
            <a:ext cx="4729800" cy="2299800"/>
          </a:xfrm>
          <a:prstGeom prst="rect">
            <a:avLst/>
          </a:prstGeom>
          <a:solidFill>
            <a:srgbClr val="F2F2F2"/>
          </a:solidFill>
          <a:ln>
            <a:noFill/>
          </a:ln>
        </p:spPr>
      </p:sp>
      <p:sp>
        <p:nvSpPr>
          <p:cNvPr id="191" name="Google Shape;191;p33"/>
          <p:cNvSpPr txBox="1"/>
          <p:nvPr/>
        </p:nvSpPr>
        <p:spPr>
          <a:xfrm>
            <a:off x="506054" y="418517"/>
            <a:ext cx="5760000" cy="13314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4100">
                <a:solidFill>
                  <a:srgbClr val="262626"/>
                </a:solidFill>
                <a:latin typeface="Montserrat Black"/>
                <a:ea typeface="Montserrat Black"/>
                <a:cs typeface="Montserrat Black"/>
                <a:sym typeface="Montserrat Black"/>
              </a:rPr>
              <a:t>BLENDER </a:t>
            </a:r>
            <a:endParaRPr sz="4100">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sz="4100">
                <a:solidFill>
                  <a:srgbClr val="262626"/>
                </a:solidFill>
                <a:latin typeface="Montserrat Black"/>
                <a:ea typeface="Montserrat Black"/>
                <a:cs typeface="Montserrat Black"/>
                <a:sym typeface="Montserrat Black"/>
              </a:rPr>
              <a:t>3D MODELING </a:t>
            </a:r>
            <a:endParaRPr sz="4100">
              <a:solidFill>
                <a:srgbClr val="262626"/>
              </a:solidFill>
              <a:latin typeface="Montserrat Black"/>
              <a:ea typeface="Montserrat Black"/>
              <a:cs typeface="Montserrat Black"/>
              <a:sym typeface="Montserrat Black"/>
            </a:endParaRPr>
          </a:p>
        </p:txBody>
      </p:sp>
      <p:sp>
        <p:nvSpPr>
          <p:cNvPr id="192" name="Google Shape;192;p33"/>
          <p:cNvSpPr txBox="1"/>
          <p:nvPr/>
        </p:nvSpPr>
        <p:spPr>
          <a:xfrm>
            <a:off x="5430020" y="2616796"/>
            <a:ext cx="3564900" cy="5310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1500">
                <a:solidFill>
                  <a:srgbClr val="262626"/>
                </a:solidFill>
                <a:latin typeface="Montserrat Light"/>
                <a:ea typeface="Montserrat Light"/>
                <a:cs typeface="Montserrat Light"/>
                <a:sym typeface="Montserrat Light"/>
              </a:rPr>
              <a:t>Créer un modèle 3D sur Blender à partir d’une image 2D.</a:t>
            </a:r>
            <a:endParaRPr sz="1500">
              <a:solidFill>
                <a:srgbClr val="262626"/>
              </a:solidFill>
              <a:latin typeface="Montserrat Light"/>
              <a:ea typeface="Montserrat Light"/>
              <a:cs typeface="Montserrat Light"/>
              <a:sym typeface="Montserrat Light"/>
            </a:endParaRPr>
          </a:p>
        </p:txBody>
      </p:sp>
      <p:sp>
        <p:nvSpPr>
          <p:cNvPr id="193" name="Google Shape;193;p33"/>
          <p:cNvSpPr/>
          <p:nvPr/>
        </p:nvSpPr>
        <p:spPr>
          <a:xfrm>
            <a:off x="5430020" y="3644495"/>
            <a:ext cx="35649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a:solidFill>
                  <a:srgbClr val="262626"/>
                </a:solidFill>
                <a:latin typeface="Montserrat Black"/>
                <a:ea typeface="Montserrat Black"/>
                <a:cs typeface="Montserrat Black"/>
                <a:sym typeface="Montserrat Black"/>
              </a:rPr>
              <a:t>GEAIS Dorian</a:t>
            </a:r>
            <a:endParaRPr>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a:solidFill>
                  <a:srgbClr val="262626"/>
                </a:solidFill>
                <a:latin typeface="Montserrat Black"/>
                <a:ea typeface="Montserrat Black"/>
                <a:cs typeface="Montserrat Black"/>
                <a:sym typeface="Montserrat Black"/>
              </a:rPr>
              <a:t>RABOT Alexis</a:t>
            </a:r>
            <a:endParaRPr>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a:solidFill>
                  <a:srgbClr val="262626"/>
                </a:solidFill>
                <a:latin typeface="Montserrat Black"/>
                <a:ea typeface="Montserrat Black"/>
                <a:cs typeface="Montserrat Black"/>
                <a:sym typeface="Montserrat Black"/>
              </a:rPr>
              <a:t>ONCEANU Alex</a:t>
            </a:r>
            <a:endParaRPr>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a:solidFill>
                  <a:srgbClr val="262626"/>
                </a:solidFill>
                <a:latin typeface="Montserrat Black"/>
                <a:ea typeface="Montserrat Black"/>
                <a:cs typeface="Montserrat Black"/>
                <a:sym typeface="Montserrat Black"/>
              </a:rPr>
              <a:t>FEVRIER Timothée</a:t>
            </a:r>
            <a:endParaRPr>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t/>
            </a:r>
            <a:endParaRPr sz="1400">
              <a:solidFill>
                <a:srgbClr val="262626"/>
              </a:solidFill>
              <a:latin typeface="Montserrat Black"/>
              <a:ea typeface="Montserrat Black"/>
              <a:cs typeface="Montserrat Black"/>
              <a:sym typeface="Montserrat Black"/>
            </a:endParaRPr>
          </a:p>
        </p:txBody>
      </p:sp>
      <p:pic>
        <p:nvPicPr>
          <p:cNvPr id="194" name="Google Shape;194;p33" title="62066bb2d7b91b0004122604.png"/>
          <p:cNvPicPr preferRelativeResize="0"/>
          <p:nvPr/>
        </p:nvPicPr>
        <p:blipFill>
          <a:blip r:embed="rId3">
            <a:alphaModFix/>
          </a:blip>
          <a:stretch>
            <a:fillRect/>
          </a:stretch>
        </p:blipFill>
        <p:spPr>
          <a:xfrm>
            <a:off x="5683450" y="96800"/>
            <a:ext cx="2268375" cy="2444850"/>
          </a:xfrm>
          <a:prstGeom prst="rect">
            <a:avLst/>
          </a:prstGeom>
          <a:noFill/>
          <a:ln>
            <a:noFill/>
          </a:ln>
        </p:spPr>
      </p:pic>
      <p:pic>
        <p:nvPicPr>
          <p:cNvPr id="195" name="Google Shape;195;p33"/>
          <p:cNvPicPr preferRelativeResize="0"/>
          <p:nvPr/>
        </p:nvPicPr>
        <p:blipFill>
          <a:blip r:embed="rId4">
            <a:alphaModFix/>
          </a:blip>
          <a:stretch>
            <a:fillRect/>
          </a:stretch>
        </p:blipFill>
        <p:spPr>
          <a:xfrm>
            <a:off x="506050" y="2086575"/>
            <a:ext cx="4729800" cy="2299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nvSpPr>
        <p:spPr>
          <a:xfrm>
            <a:off x="838200" y="667211"/>
            <a:ext cx="74676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3300">
                <a:solidFill>
                  <a:srgbClr val="262626"/>
                </a:solidFill>
                <a:latin typeface="Montserrat Black"/>
                <a:ea typeface="Montserrat Black"/>
                <a:cs typeface="Montserrat Black"/>
                <a:sym typeface="Montserrat Black"/>
              </a:rPr>
              <a:t>Unification</a:t>
            </a:r>
            <a:endParaRPr b="0" sz="3300">
              <a:solidFill>
                <a:srgbClr val="262626"/>
              </a:solidFill>
              <a:latin typeface="Montserrat Black"/>
              <a:ea typeface="Montserrat Black"/>
              <a:cs typeface="Montserrat Black"/>
              <a:sym typeface="Montserrat Black"/>
            </a:endParaRPr>
          </a:p>
        </p:txBody>
      </p:sp>
      <p:cxnSp>
        <p:nvCxnSpPr>
          <p:cNvPr id="279" name="Google Shape;279;p42"/>
          <p:cNvCxnSpPr>
            <a:stCxn id="280" idx="6"/>
            <a:endCxn id="281" idx="2"/>
          </p:cNvCxnSpPr>
          <p:nvPr/>
        </p:nvCxnSpPr>
        <p:spPr>
          <a:xfrm>
            <a:off x="2119800" y="2567402"/>
            <a:ext cx="4904400" cy="0"/>
          </a:xfrm>
          <a:prstGeom prst="straightConnector1">
            <a:avLst/>
          </a:prstGeom>
          <a:noFill/>
          <a:ln cap="flat" cmpd="sng" w="9525">
            <a:solidFill>
              <a:srgbClr val="262626"/>
            </a:solidFill>
            <a:prstDash val="solid"/>
            <a:round/>
            <a:headEnd len="sm" w="sm" type="none"/>
            <a:tailEnd len="sm" w="sm" type="none"/>
          </a:ln>
        </p:spPr>
      </p:cxnSp>
      <p:sp>
        <p:nvSpPr>
          <p:cNvPr id="280" name="Google Shape;280;p42"/>
          <p:cNvSpPr/>
          <p:nvPr/>
        </p:nvSpPr>
        <p:spPr>
          <a:xfrm>
            <a:off x="838200" y="1926602"/>
            <a:ext cx="1281600" cy="1281600"/>
          </a:xfrm>
          <a:prstGeom prst="ellipse">
            <a:avLst/>
          </a:prstGeom>
          <a:noFill/>
          <a:ln cap="flat" cmpd="sng" w="9525">
            <a:solidFill>
              <a:srgbClr val="26262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ko" sz="1500">
                <a:solidFill>
                  <a:srgbClr val="262626"/>
                </a:solidFill>
                <a:latin typeface="Montserrat Black"/>
                <a:ea typeface="Montserrat Black"/>
                <a:cs typeface="Montserrat Black"/>
                <a:sym typeface="Montserrat Black"/>
              </a:rPr>
              <a:t>Calcul</a:t>
            </a:r>
            <a:endParaRPr sz="1500">
              <a:solidFill>
                <a:srgbClr val="262626"/>
              </a:solidFill>
              <a:latin typeface="Montserrat Black"/>
              <a:ea typeface="Montserrat Black"/>
              <a:cs typeface="Montserrat Black"/>
              <a:sym typeface="Montserrat Black"/>
            </a:endParaRPr>
          </a:p>
        </p:txBody>
      </p:sp>
      <p:sp>
        <p:nvSpPr>
          <p:cNvPr id="282" name="Google Shape;282;p42"/>
          <p:cNvSpPr/>
          <p:nvPr/>
        </p:nvSpPr>
        <p:spPr>
          <a:xfrm>
            <a:off x="3775203" y="1770667"/>
            <a:ext cx="1593600" cy="1593600"/>
          </a:xfrm>
          <a:prstGeom prst="ellipse">
            <a:avLst/>
          </a:prstGeom>
          <a:solidFill>
            <a:srgbClr val="26262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500">
                <a:solidFill>
                  <a:srgbClr val="F2F2F2"/>
                </a:solidFill>
                <a:latin typeface="Montserrat Black"/>
                <a:ea typeface="Montserrat Black"/>
                <a:cs typeface="Montserrat Black"/>
                <a:sym typeface="Montserrat Black"/>
              </a:rPr>
              <a:t>Plug-in</a:t>
            </a:r>
            <a:endParaRPr sz="1500">
              <a:solidFill>
                <a:srgbClr val="F2F2F2"/>
              </a:solidFill>
              <a:latin typeface="Montserrat Black"/>
              <a:ea typeface="Montserrat Black"/>
              <a:cs typeface="Montserrat Black"/>
              <a:sym typeface="Montserrat Black"/>
            </a:endParaRPr>
          </a:p>
        </p:txBody>
      </p:sp>
      <p:sp>
        <p:nvSpPr>
          <p:cNvPr id="281" name="Google Shape;281;p42"/>
          <p:cNvSpPr/>
          <p:nvPr/>
        </p:nvSpPr>
        <p:spPr>
          <a:xfrm>
            <a:off x="7024073" y="1926664"/>
            <a:ext cx="1281600" cy="1281600"/>
          </a:xfrm>
          <a:prstGeom prst="ellipse">
            <a:avLst/>
          </a:prstGeom>
          <a:noFill/>
          <a:ln cap="flat" cmpd="sng" w="9525">
            <a:solidFill>
              <a:srgbClr val="26262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ko" sz="1500">
                <a:solidFill>
                  <a:srgbClr val="262626"/>
                </a:solidFill>
                <a:latin typeface="Montserrat Black"/>
                <a:ea typeface="Montserrat Black"/>
                <a:cs typeface="Montserrat Black"/>
                <a:sym typeface="Montserrat Black"/>
              </a:rPr>
              <a:t>UI</a:t>
            </a:r>
            <a:endParaRPr sz="1500">
              <a:solidFill>
                <a:srgbClr val="262626"/>
              </a:solidFill>
              <a:latin typeface="Montserrat Black"/>
              <a:ea typeface="Montserrat Black"/>
              <a:cs typeface="Montserrat Black"/>
              <a:sym typeface="Montserrat Black"/>
            </a:endParaRPr>
          </a:p>
        </p:txBody>
      </p:sp>
      <p:sp>
        <p:nvSpPr>
          <p:cNvPr id="283" name="Google Shape;283;p42"/>
          <p:cNvSpPr txBox="1"/>
          <p:nvPr/>
        </p:nvSpPr>
        <p:spPr>
          <a:xfrm>
            <a:off x="3277475" y="3641675"/>
            <a:ext cx="2589300" cy="1085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100">
                <a:solidFill>
                  <a:srgbClr val="262626"/>
                </a:solidFill>
                <a:latin typeface="Montserrat Light"/>
                <a:ea typeface="Montserrat Light"/>
                <a:cs typeface="Montserrat Light"/>
                <a:sym typeface="Montserrat Light"/>
              </a:rPr>
              <a:t>La fusion des deux pôles est importante pour l’obtention du plugin. Cela impose des contraintes au niveau du dialogue en fonction des langages de programmation  et des OS.</a:t>
            </a:r>
            <a:endParaRPr sz="1100">
              <a:solidFill>
                <a:srgbClr val="262626"/>
              </a:solidFill>
              <a:latin typeface="Montserrat Light"/>
              <a:ea typeface="Montserrat Light"/>
              <a:cs typeface="Montserrat Light"/>
              <a:sym typeface="Montserra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p:nvPr/>
        </p:nvSpPr>
        <p:spPr>
          <a:xfrm>
            <a:off x="2362200" y="1362075"/>
            <a:ext cx="4419600" cy="24192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4</a:t>
            </a:r>
            <a:r>
              <a:rPr lang="ko" sz="2400">
                <a:solidFill>
                  <a:srgbClr val="F2F2F2"/>
                </a:solidFill>
                <a:latin typeface="Montserrat Black"/>
                <a:ea typeface="Montserrat Black"/>
                <a:cs typeface="Montserrat Black"/>
                <a:sym typeface="Montserrat Black"/>
              </a:rPr>
              <a:t>. Réalisations </a:t>
            </a:r>
            <a:endParaRPr sz="2400">
              <a:solidFill>
                <a:srgbClr val="F2F2F2"/>
              </a:solidFill>
              <a:latin typeface="Montserrat Black"/>
              <a:ea typeface="Montserrat Black"/>
              <a:cs typeface="Montserrat Black"/>
              <a:sym typeface="Montserrat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4" title="Capture d'écran 2025-05-19 072815.png"/>
          <p:cNvPicPr preferRelativeResize="0"/>
          <p:nvPr>
            <p:ph idx="2" type="pic"/>
          </p:nvPr>
        </p:nvPicPr>
        <p:blipFill rotWithShape="1">
          <a:blip r:embed="rId3">
            <a:alphaModFix/>
          </a:blip>
          <a:srcRect b="16329" l="0" r="0" t="16329"/>
          <a:stretch/>
        </p:blipFill>
        <p:spPr>
          <a:xfrm>
            <a:off x="3169784" y="1126748"/>
            <a:ext cx="2155499" cy="2889901"/>
          </a:xfrm>
          <a:prstGeom prst="rect">
            <a:avLst/>
          </a:prstGeom>
          <a:solidFill>
            <a:srgbClr val="F2F2F2"/>
          </a:solidFill>
          <a:ln>
            <a:noFill/>
          </a:ln>
        </p:spPr>
      </p:pic>
      <p:pic>
        <p:nvPicPr>
          <p:cNvPr id="294" name="Google Shape;294;p44" title="image.png"/>
          <p:cNvPicPr preferRelativeResize="0"/>
          <p:nvPr>
            <p:ph idx="3" type="pic"/>
          </p:nvPr>
        </p:nvPicPr>
        <p:blipFill rotWithShape="1">
          <a:blip r:embed="rId4">
            <a:alphaModFix/>
          </a:blip>
          <a:srcRect b="10057" l="0" r="0" t="10057"/>
          <a:stretch/>
        </p:blipFill>
        <p:spPr>
          <a:xfrm>
            <a:off x="611812" y="1126748"/>
            <a:ext cx="2155500" cy="2889899"/>
          </a:xfrm>
          <a:prstGeom prst="rect">
            <a:avLst/>
          </a:prstGeom>
          <a:solidFill>
            <a:srgbClr val="F2F2F2"/>
          </a:solidFill>
          <a:ln>
            <a:noFill/>
          </a:ln>
        </p:spPr>
      </p:pic>
      <p:sp>
        <p:nvSpPr>
          <p:cNvPr id="295" name="Google Shape;295;p44"/>
          <p:cNvSpPr txBox="1"/>
          <p:nvPr/>
        </p:nvSpPr>
        <p:spPr>
          <a:xfrm>
            <a:off x="5684726" y="1434547"/>
            <a:ext cx="2764200" cy="1125000"/>
          </a:xfrm>
          <a:prstGeom prst="rect">
            <a:avLst/>
          </a:prstGeom>
          <a:noFill/>
          <a:ln>
            <a:noFill/>
          </a:ln>
        </p:spPr>
        <p:txBody>
          <a:bodyPr anchorCtr="0" anchor="t" bIns="54000" lIns="135000" spcFirstLastPara="1" rIns="135000" wrap="square" tIns="54000">
            <a:spAutoFit/>
          </a:bodyPr>
          <a:lstStyle/>
          <a:p>
            <a:pPr indent="0" lvl="0" marL="0" marR="0" rtl="0" algn="l">
              <a:spcBef>
                <a:spcPts val="0"/>
              </a:spcBef>
              <a:spcAft>
                <a:spcPts val="0"/>
              </a:spcAft>
              <a:buNone/>
            </a:pPr>
            <a:r>
              <a:rPr lang="ko" sz="2200">
                <a:solidFill>
                  <a:srgbClr val="262626"/>
                </a:solidFill>
                <a:latin typeface="Montserrat Black"/>
                <a:ea typeface="Montserrat Black"/>
                <a:cs typeface="Montserrat Black"/>
                <a:sym typeface="Montserrat Black"/>
              </a:rPr>
              <a:t>Codage des algorithmes de calcul en C++</a:t>
            </a:r>
            <a:endParaRPr b="0" sz="2200">
              <a:solidFill>
                <a:srgbClr val="262626"/>
              </a:solidFill>
              <a:latin typeface="Montserrat Black"/>
              <a:ea typeface="Montserrat Black"/>
              <a:cs typeface="Montserrat Black"/>
              <a:sym typeface="Montserrat Black"/>
            </a:endParaRPr>
          </a:p>
        </p:txBody>
      </p:sp>
      <p:sp>
        <p:nvSpPr>
          <p:cNvPr id="296" name="Google Shape;296;p44"/>
          <p:cNvSpPr txBox="1"/>
          <p:nvPr/>
        </p:nvSpPr>
        <p:spPr>
          <a:xfrm>
            <a:off x="5684726" y="2628953"/>
            <a:ext cx="27111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Les fonctions de détermination des distances et du gradient ont été codées et fonctionnent. Cela a permis la mise en place de l’algorithme de création des ribs par rapport à une spine sur une image que l’on </a:t>
            </a:r>
            <a:r>
              <a:rPr lang="ko" sz="1200">
                <a:solidFill>
                  <a:srgbClr val="262626"/>
                </a:solidFill>
                <a:latin typeface="Montserrat Light"/>
                <a:ea typeface="Montserrat Light"/>
                <a:cs typeface="Montserrat Light"/>
                <a:sym typeface="Montserrat Light"/>
              </a:rPr>
              <a:t>détoure</a:t>
            </a:r>
            <a:r>
              <a:rPr lang="ko" sz="1200">
                <a:solidFill>
                  <a:srgbClr val="262626"/>
                </a:solidFill>
                <a:latin typeface="Montserrat Light"/>
                <a:ea typeface="Montserrat Light"/>
                <a:cs typeface="Montserrat Light"/>
                <a:sym typeface="Montserrat Light"/>
              </a:rPr>
              <a:t>. </a:t>
            </a:r>
            <a:endParaRPr sz="1200">
              <a:solidFill>
                <a:srgbClr val="262626"/>
              </a:solidFill>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5"/>
          <p:cNvPicPr preferRelativeResize="0"/>
          <p:nvPr/>
        </p:nvPicPr>
        <p:blipFill rotWithShape="1">
          <a:blip r:embed="rId3">
            <a:alphaModFix/>
          </a:blip>
          <a:srcRect b="0" l="0" r="5443" t="0"/>
          <a:stretch/>
        </p:blipFill>
        <p:spPr>
          <a:xfrm>
            <a:off x="2349462" y="589447"/>
            <a:ext cx="6690632" cy="4210050"/>
          </a:xfrm>
          <a:prstGeom prst="rect">
            <a:avLst/>
          </a:prstGeom>
          <a:noFill/>
          <a:ln>
            <a:noFill/>
          </a:ln>
        </p:spPr>
      </p:pic>
      <p:sp>
        <p:nvSpPr>
          <p:cNvPr id="302" name="Google Shape;302;p45"/>
          <p:cNvSpPr txBox="1"/>
          <p:nvPr/>
        </p:nvSpPr>
        <p:spPr>
          <a:xfrm>
            <a:off x="438951" y="1496000"/>
            <a:ext cx="24621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rgbClr val="262626"/>
                </a:solidFill>
                <a:latin typeface="Montserrat Light"/>
                <a:ea typeface="Montserrat Light"/>
                <a:cs typeface="Montserrat Light"/>
                <a:sym typeface="Montserrat Light"/>
              </a:rPr>
              <a:t>Voici un </a:t>
            </a:r>
            <a:r>
              <a:rPr lang="ko" sz="1100">
                <a:solidFill>
                  <a:srgbClr val="262626"/>
                </a:solidFill>
                <a:latin typeface="Montserrat Light"/>
                <a:ea typeface="Montserrat Light"/>
                <a:cs typeface="Montserrat Light"/>
                <a:sym typeface="Montserrat Light"/>
              </a:rPr>
              <a:t>aperçu</a:t>
            </a:r>
            <a:r>
              <a:rPr lang="ko" sz="1100">
                <a:solidFill>
                  <a:srgbClr val="262626"/>
                </a:solidFill>
                <a:latin typeface="Montserrat Light"/>
                <a:ea typeface="Montserrat Light"/>
                <a:cs typeface="Montserrat Light"/>
                <a:sym typeface="Montserrat Light"/>
              </a:rPr>
              <a:t> de la première version de l’interface utilisateur mis au point par le pôle Blender. </a:t>
            </a:r>
            <a:endParaRPr sz="1100">
              <a:solidFill>
                <a:srgbClr val="262626"/>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100">
              <a:solidFill>
                <a:srgbClr val="262626"/>
              </a:solidFill>
              <a:latin typeface="Montserrat Light"/>
              <a:ea typeface="Montserrat Light"/>
              <a:cs typeface="Montserrat Light"/>
              <a:sym typeface="Montserrat Light"/>
            </a:endParaRPr>
          </a:p>
          <a:p>
            <a:pPr indent="0" lvl="0" marL="0" marR="0" rtl="0" algn="l">
              <a:spcBef>
                <a:spcPts val="0"/>
              </a:spcBef>
              <a:spcAft>
                <a:spcPts val="0"/>
              </a:spcAft>
              <a:buNone/>
            </a:pPr>
            <a:r>
              <a:rPr lang="ko" sz="1100">
                <a:solidFill>
                  <a:srgbClr val="262626"/>
                </a:solidFill>
                <a:latin typeface="Montserrat Light"/>
                <a:ea typeface="Montserrat Light"/>
                <a:cs typeface="Montserrat Light"/>
                <a:sym typeface="Montserrat Light"/>
              </a:rPr>
              <a:t>Elle dispose :</a:t>
            </a:r>
            <a:endParaRPr sz="1100">
              <a:solidFill>
                <a:srgbClr val="262626"/>
              </a:solidFill>
              <a:latin typeface="Montserrat Light"/>
              <a:ea typeface="Montserrat Light"/>
              <a:cs typeface="Montserrat Light"/>
              <a:sym typeface="Montserrat Light"/>
            </a:endParaRPr>
          </a:p>
          <a:p>
            <a:pPr indent="-298450" lvl="0" marL="457200" marR="0" rtl="0" algn="l">
              <a:spcBef>
                <a:spcPts val="0"/>
              </a:spcBef>
              <a:spcAft>
                <a:spcPts val="0"/>
              </a:spcAft>
              <a:buClr>
                <a:srgbClr val="262626"/>
              </a:buClr>
              <a:buSzPts val="1100"/>
              <a:buFont typeface="Montserrat Light"/>
              <a:buChar char="●"/>
            </a:pPr>
            <a:r>
              <a:rPr lang="ko" sz="1100">
                <a:solidFill>
                  <a:srgbClr val="262626"/>
                </a:solidFill>
                <a:latin typeface="Montserrat Light"/>
                <a:ea typeface="Montserrat Light"/>
                <a:cs typeface="Montserrat Light"/>
                <a:sym typeface="Montserrat Light"/>
              </a:rPr>
              <a:t>D’un bouton de parcours de fichiers.</a:t>
            </a:r>
            <a:endParaRPr sz="1100">
              <a:solidFill>
                <a:srgbClr val="262626"/>
              </a:solidFill>
              <a:latin typeface="Montserrat Light"/>
              <a:ea typeface="Montserrat Light"/>
              <a:cs typeface="Montserrat Light"/>
              <a:sym typeface="Montserrat Light"/>
            </a:endParaRPr>
          </a:p>
          <a:p>
            <a:pPr indent="-298450" lvl="0" marL="457200" marR="0" rtl="0" algn="l">
              <a:spcBef>
                <a:spcPts val="0"/>
              </a:spcBef>
              <a:spcAft>
                <a:spcPts val="0"/>
              </a:spcAft>
              <a:buClr>
                <a:srgbClr val="262626"/>
              </a:buClr>
              <a:buSzPts val="1100"/>
              <a:buFont typeface="Montserrat Light"/>
              <a:buChar char="●"/>
            </a:pPr>
            <a:r>
              <a:rPr lang="ko" sz="1100">
                <a:solidFill>
                  <a:srgbClr val="262626"/>
                </a:solidFill>
                <a:latin typeface="Montserrat Light"/>
                <a:ea typeface="Montserrat Light"/>
                <a:cs typeface="Montserrat Light"/>
                <a:sym typeface="Montserrat Light"/>
              </a:rPr>
              <a:t>De deux boutons chargés de la validation ou de l’annulation du processus.</a:t>
            </a:r>
            <a:endParaRPr sz="1100">
              <a:solidFill>
                <a:srgbClr val="262626"/>
              </a:solidFill>
              <a:latin typeface="Montserrat Light"/>
              <a:ea typeface="Montserrat Light"/>
              <a:cs typeface="Montserrat Light"/>
              <a:sym typeface="Montserrat Light"/>
            </a:endParaRPr>
          </a:p>
          <a:p>
            <a:pPr indent="-298450" lvl="0" marL="457200" marR="0" rtl="0" algn="l">
              <a:spcBef>
                <a:spcPts val="0"/>
              </a:spcBef>
              <a:spcAft>
                <a:spcPts val="0"/>
              </a:spcAft>
              <a:buClr>
                <a:srgbClr val="262626"/>
              </a:buClr>
              <a:buSzPts val="1100"/>
              <a:buFont typeface="Montserrat Light"/>
              <a:buChar char="●"/>
            </a:pPr>
            <a:r>
              <a:rPr lang="ko" sz="1100">
                <a:solidFill>
                  <a:srgbClr val="262626"/>
                </a:solidFill>
                <a:latin typeface="Montserrat Light"/>
                <a:ea typeface="Montserrat Light"/>
                <a:cs typeface="Montserrat Light"/>
                <a:sym typeface="Montserrat Light"/>
              </a:rPr>
              <a:t>D’un bouton de correction. </a:t>
            </a:r>
            <a:endParaRPr sz="1100">
              <a:solidFill>
                <a:srgbClr val="262626"/>
              </a:solidFill>
              <a:latin typeface="Montserrat Light"/>
              <a:ea typeface="Montserrat Light"/>
              <a:cs typeface="Montserrat Light"/>
              <a:sym typeface="Montserrat Light"/>
            </a:endParaRPr>
          </a:p>
          <a:p>
            <a:pPr indent="-298450" lvl="0" marL="457200" marR="0" rtl="0" algn="l">
              <a:spcBef>
                <a:spcPts val="0"/>
              </a:spcBef>
              <a:spcAft>
                <a:spcPts val="0"/>
              </a:spcAft>
              <a:buClr>
                <a:srgbClr val="262626"/>
              </a:buClr>
              <a:buSzPts val="1100"/>
              <a:buFont typeface="Montserrat Light"/>
              <a:buChar char="●"/>
            </a:pPr>
            <a:r>
              <a:rPr lang="ko" sz="1100">
                <a:solidFill>
                  <a:srgbClr val="262626"/>
                </a:solidFill>
                <a:latin typeface="Montserrat Light"/>
                <a:ea typeface="Montserrat Light"/>
                <a:cs typeface="Montserrat Light"/>
                <a:sym typeface="Montserrat Light"/>
              </a:rPr>
              <a:t>D’un bouton de dessin de la stroke par segments et d’un à main levé. </a:t>
            </a:r>
            <a:endParaRPr sz="1100">
              <a:solidFill>
                <a:srgbClr val="262626"/>
              </a:solidFill>
              <a:latin typeface="Montserrat Light"/>
              <a:ea typeface="Montserrat Light"/>
              <a:cs typeface="Montserrat Light"/>
              <a:sym typeface="Montserrat Light"/>
            </a:endParaRPr>
          </a:p>
        </p:txBody>
      </p:sp>
      <p:sp>
        <p:nvSpPr>
          <p:cNvPr id="303" name="Google Shape;303;p45"/>
          <p:cNvSpPr txBox="1"/>
          <p:nvPr/>
        </p:nvSpPr>
        <p:spPr>
          <a:xfrm>
            <a:off x="438939" y="783842"/>
            <a:ext cx="2256900" cy="6234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1800">
                <a:solidFill>
                  <a:srgbClr val="262626"/>
                </a:solidFill>
                <a:latin typeface="Montserrat Black"/>
                <a:ea typeface="Montserrat Black"/>
                <a:cs typeface="Montserrat Black"/>
                <a:sym typeface="Montserrat Black"/>
              </a:rPr>
              <a:t>Interface Utilisateur </a:t>
            </a:r>
            <a:endParaRPr/>
          </a:p>
        </p:txBody>
      </p:sp>
      <p:pic>
        <p:nvPicPr>
          <p:cNvPr id="304" name="Google Shape;304;p45" title="Capture d’écran 2025-05-19 120842.png"/>
          <p:cNvPicPr preferRelativeResize="0"/>
          <p:nvPr>
            <p:ph idx="2" type="pic"/>
          </p:nvPr>
        </p:nvPicPr>
        <p:blipFill rotWithShape="1">
          <a:blip r:embed="rId4">
            <a:alphaModFix/>
          </a:blip>
          <a:srcRect b="1479" l="6348" r="15757" t="-1480"/>
          <a:stretch/>
        </p:blipFill>
        <p:spPr>
          <a:xfrm>
            <a:off x="3340793" y="628739"/>
            <a:ext cx="5059800" cy="3448200"/>
          </a:xfrm>
          <a:prstGeom prst="roundRect">
            <a:avLst>
              <a:gd fmla="val 1000" name="adj"/>
            </a:avLst>
          </a:prstGeom>
          <a:solidFill>
            <a:srgbClr val="F2F2F2"/>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p:nvPr/>
        </p:nvSpPr>
        <p:spPr>
          <a:xfrm>
            <a:off x="2362200" y="1362075"/>
            <a:ext cx="4419600" cy="24192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5</a:t>
            </a:r>
            <a:r>
              <a:rPr lang="ko" sz="2400">
                <a:solidFill>
                  <a:srgbClr val="F2F2F2"/>
                </a:solidFill>
                <a:latin typeface="Montserrat Black"/>
                <a:ea typeface="Montserrat Black"/>
                <a:cs typeface="Montserrat Black"/>
                <a:sym typeface="Montserrat Black"/>
              </a:rPr>
              <a:t>. Enjeux sociaux et </a:t>
            </a:r>
            <a:r>
              <a:rPr lang="ko" sz="2400">
                <a:solidFill>
                  <a:srgbClr val="F2F2F2"/>
                </a:solidFill>
                <a:latin typeface="Montserrat Black"/>
                <a:ea typeface="Montserrat Black"/>
                <a:cs typeface="Montserrat Black"/>
                <a:sym typeface="Montserrat Black"/>
              </a:rPr>
              <a:t>environnementaux</a:t>
            </a:r>
            <a:endParaRPr sz="2400">
              <a:solidFill>
                <a:srgbClr val="F2F2F2"/>
              </a:solidFill>
              <a:latin typeface="Montserrat Black"/>
              <a:ea typeface="Montserrat Black"/>
              <a:cs typeface="Montserrat Black"/>
              <a:sym typeface="Montserrat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7"/>
          <p:cNvPicPr preferRelativeResize="0"/>
          <p:nvPr/>
        </p:nvPicPr>
        <p:blipFill>
          <a:blip r:embed="rId3">
            <a:alphaModFix/>
          </a:blip>
          <a:stretch>
            <a:fillRect/>
          </a:stretch>
        </p:blipFill>
        <p:spPr>
          <a:xfrm>
            <a:off x="269550" y="0"/>
            <a:ext cx="4022350" cy="5143500"/>
          </a:xfrm>
          <a:prstGeom prst="rect">
            <a:avLst/>
          </a:prstGeom>
          <a:noFill/>
          <a:ln>
            <a:noFill/>
          </a:ln>
        </p:spPr>
      </p:pic>
      <p:pic>
        <p:nvPicPr>
          <p:cNvPr id="315" name="Google Shape;315;p47"/>
          <p:cNvPicPr preferRelativeResize="0"/>
          <p:nvPr/>
        </p:nvPicPr>
        <p:blipFill>
          <a:blip r:embed="rId4">
            <a:alphaModFix/>
          </a:blip>
          <a:stretch>
            <a:fillRect/>
          </a:stretch>
        </p:blipFill>
        <p:spPr>
          <a:xfrm>
            <a:off x="4650575" y="-33469"/>
            <a:ext cx="4022350" cy="51769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p:nvPr/>
        </p:nvSpPr>
        <p:spPr>
          <a:xfrm>
            <a:off x="2362200" y="1362075"/>
            <a:ext cx="4419600" cy="241935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3F3F3F"/>
              </a:solidFill>
              <a:latin typeface="Montserrat Black"/>
              <a:ea typeface="Montserrat Black"/>
              <a:cs typeface="Montserrat Black"/>
              <a:sym typeface="Montserrat Black"/>
            </a:endParaRPr>
          </a:p>
        </p:txBody>
      </p:sp>
      <p:sp>
        <p:nvSpPr>
          <p:cNvPr id="321" name="Google Shape;321;p48"/>
          <p:cNvSpPr txBox="1"/>
          <p:nvPr/>
        </p:nvSpPr>
        <p:spPr>
          <a:xfrm>
            <a:off x="2749982" y="2635691"/>
            <a:ext cx="3644036" cy="530915"/>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ko" sz="3000">
                <a:solidFill>
                  <a:srgbClr val="F2F2F2"/>
                </a:solidFill>
                <a:latin typeface="Montserrat Black"/>
                <a:ea typeface="Montserrat Black"/>
                <a:cs typeface="Montserrat Black"/>
                <a:sym typeface="Montserrat Black"/>
              </a:rPr>
              <a:t>Questions ?</a:t>
            </a:r>
            <a:endParaRPr b="1" sz="3000">
              <a:solidFill>
                <a:srgbClr val="F2F2F2"/>
              </a:solidFill>
              <a:latin typeface="Montserrat Black"/>
              <a:ea typeface="Montserrat Black"/>
              <a:cs typeface="Montserrat Black"/>
              <a:sym typeface="Montserrat Black"/>
            </a:endParaRPr>
          </a:p>
        </p:txBody>
      </p:sp>
      <p:sp>
        <p:nvSpPr>
          <p:cNvPr id="322" name="Google Shape;322;p48"/>
          <p:cNvSpPr txBox="1"/>
          <p:nvPr/>
        </p:nvSpPr>
        <p:spPr>
          <a:xfrm>
            <a:off x="2802390" y="3171049"/>
            <a:ext cx="3591629" cy="300082"/>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ko" sz="1500">
                <a:solidFill>
                  <a:srgbClr val="F2F2F2"/>
                </a:solidFill>
                <a:latin typeface="Montserrat Light"/>
                <a:ea typeface="Montserrat Light"/>
                <a:cs typeface="Montserrat Light"/>
                <a:sym typeface="Montserrat Light"/>
              </a:rPr>
              <a:t>~ 10 min</a:t>
            </a:r>
            <a:endParaRPr sz="1500">
              <a:solidFill>
                <a:srgbClr val="F2F2F2"/>
              </a:solidFill>
              <a:latin typeface="Montserrat Light"/>
              <a:ea typeface="Montserrat Light"/>
              <a:cs typeface="Montserrat Light"/>
              <a:sym typeface="Montserrat Light"/>
            </a:endParaRPr>
          </a:p>
        </p:txBody>
      </p:sp>
      <p:grpSp>
        <p:nvGrpSpPr>
          <p:cNvPr id="323" name="Google Shape;323;p48"/>
          <p:cNvGrpSpPr/>
          <p:nvPr/>
        </p:nvGrpSpPr>
        <p:grpSpPr>
          <a:xfrm>
            <a:off x="4174090" y="1666876"/>
            <a:ext cx="795821" cy="906350"/>
            <a:chOff x="6830083" y="5571172"/>
            <a:chExt cx="342900" cy="390525"/>
          </a:xfrm>
        </p:grpSpPr>
        <p:sp>
          <p:nvSpPr>
            <p:cNvPr id="324" name="Google Shape;324;p48"/>
            <p:cNvSpPr/>
            <p:nvPr/>
          </p:nvSpPr>
          <p:spPr>
            <a:xfrm>
              <a:off x="6830083" y="5571172"/>
              <a:ext cx="342900" cy="390525"/>
            </a:xfrm>
            <a:custGeom>
              <a:rect b="b" l="l" r="r" t="t"/>
              <a:pathLst>
                <a:path extrusionOk="0" h="390525" w="342900">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Montserrat Light"/>
                <a:ea typeface="Montserrat Light"/>
                <a:cs typeface="Montserrat Light"/>
                <a:sym typeface="Montserrat Light"/>
              </a:endParaRPr>
            </a:p>
          </p:txBody>
        </p:sp>
        <p:sp>
          <p:nvSpPr>
            <p:cNvPr id="325" name="Google Shape;325;p48"/>
            <p:cNvSpPr/>
            <p:nvPr/>
          </p:nvSpPr>
          <p:spPr>
            <a:xfrm>
              <a:off x="6986102" y="5727308"/>
              <a:ext cx="76200" cy="76200"/>
            </a:xfrm>
            <a:custGeom>
              <a:rect b="b" l="l" r="r" t="t"/>
              <a:pathLst>
                <a:path extrusionOk="0" h="76200" w="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Montserrat Light"/>
                <a:ea typeface="Montserrat Light"/>
                <a:cs typeface="Montserrat Light"/>
                <a:sym typeface="Montserrat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1319728" y="2262345"/>
            <a:ext cx="3093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Présentation des objectifs du projet basé sur des recherches ultérieures de chercheur de Télécom.</a:t>
            </a:r>
            <a:endParaRPr sz="1200">
              <a:solidFill>
                <a:srgbClr val="262626"/>
              </a:solidFill>
              <a:latin typeface="Montserrat Light"/>
              <a:ea typeface="Montserrat Light"/>
              <a:cs typeface="Montserrat Light"/>
              <a:sym typeface="Montserrat Light"/>
            </a:endParaRPr>
          </a:p>
        </p:txBody>
      </p:sp>
      <p:sp>
        <p:nvSpPr>
          <p:cNvPr id="201" name="Google Shape;201;p34"/>
          <p:cNvSpPr/>
          <p:nvPr/>
        </p:nvSpPr>
        <p:spPr>
          <a:xfrm>
            <a:off x="797526" y="2008424"/>
            <a:ext cx="776705" cy="30008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1.</a:t>
            </a:r>
            <a:endParaRPr sz="1500">
              <a:solidFill>
                <a:srgbClr val="262626"/>
              </a:solidFill>
              <a:latin typeface="Montserrat Black"/>
              <a:ea typeface="Montserrat Black"/>
              <a:cs typeface="Montserrat Black"/>
              <a:sym typeface="Montserrat Black"/>
            </a:endParaRPr>
          </a:p>
        </p:txBody>
      </p:sp>
      <p:sp>
        <p:nvSpPr>
          <p:cNvPr id="202" name="Google Shape;202;p34"/>
          <p:cNvSpPr/>
          <p:nvPr/>
        </p:nvSpPr>
        <p:spPr>
          <a:xfrm>
            <a:off x="1304733" y="2008424"/>
            <a:ext cx="310438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700">
                <a:solidFill>
                  <a:srgbClr val="262626"/>
                </a:solidFill>
                <a:latin typeface="Montserrat Black"/>
                <a:ea typeface="Montserrat Black"/>
                <a:cs typeface="Montserrat Black"/>
                <a:sym typeface="Montserrat Black"/>
              </a:rPr>
              <a:t>Présentation du projet </a:t>
            </a:r>
            <a:endParaRPr sz="1700">
              <a:solidFill>
                <a:srgbClr val="262626"/>
              </a:solidFill>
              <a:latin typeface="Montserrat Black"/>
              <a:ea typeface="Montserrat Black"/>
              <a:cs typeface="Montserrat Black"/>
              <a:sym typeface="Montserrat Black"/>
            </a:endParaRPr>
          </a:p>
        </p:txBody>
      </p:sp>
      <p:sp>
        <p:nvSpPr>
          <p:cNvPr id="203" name="Google Shape;203;p34"/>
          <p:cNvSpPr txBox="1"/>
          <p:nvPr/>
        </p:nvSpPr>
        <p:spPr>
          <a:xfrm>
            <a:off x="5252650" y="2262350"/>
            <a:ext cx="33120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Présentation du planning décidé au début du projet sur les différentes phases d’implémentation. </a:t>
            </a:r>
            <a:endParaRPr sz="1200">
              <a:solidFill>
                <a:srgbClr val="262626"/>
              </a:solidFill>
              <a:latin typeface="Montserrat Light"/>
              <a:ea typeface="Montserrat Light"/>
              <a:cs typeface="Montserrat Light"/>
              <a:sym typeface="Montserrat Light"/>
            </a:endParaRPr>
          </a:p>
        </p:txBody>
      </p:sp>
      <p:sp>
        <p:nvSpPr>
          <p:cNvPr id="204" name="Google Shape;204;p34"/>
          <p:cNvSpPr/>
          <p:nvPr/>
        </p:nvSpPr>
        <p:spPr>
          <a:xfrm>
            <a:off x="4730456" y="2008424"/>
            <a:ext cx="776705" cy="30008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2.</a:t>
            </a:r>
            <a:endParaRPr sz="1500">
              <a:solidFill>
                <a:srgbClr val="262626"/>
              </a:solidFill>
              <a:latin typeface="Montserrat Black"/>
              <a:ea typeface="Montserrat Black"/>
              <a:cs typeface="Montserrat Black"/>
              <a:sym typeface="Montserrat Black"/>
            </a:endParaRPr>
          </a:p>
        </p:txBody>
      </p:sp>
      <p:sp>
        <p:nvSpPr>
          <p:cNvPr id="205" name="Google Shape;205;p34"/>
          <p:cNvSpPr/>
          <p:nvPr/>
        </p:nvSpPr>
        <p:spPr>
          <a:xfrm>
            <a:off x="5237663" y="2008424"/>
            <a:ext cx="310438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700">
                <a:solidFill>
                  <a:srgbClr val="262626"/>
                </a:solidFill>
                <a:latin typeface="Montserrat Black"/>
                <a:ea typeface="Montserrat Black"/>
                <a:cs typeface="Montserrat Black"/>
                <a:sym typeface="Montserrat Black"/>
              </a:rPr>
              <a:t>Planning initial</a:t>
            </a:r>
            <a:endParaRPr sz="1700">
              <a:solidFill>
                <a:srgbClr val="262626"/>
              </a:solidFill>
              <a:latin typeface="Montserrat Black"/>
              <a:ea typeface="Montserrat Black"/>
              <a:cs typeface="Montserrat Black"/>
              <a:sym typeface="Montserrat Black"/>
            </a:endParaRPr>
          </a:p>
        </p:txBody>
      </p:sp>
      <p:sp>
        <p:nvSpPr>
          <p:cNvPr id="206" name="Google Shape;206;p34"/>
          <p:cNvSpPr txBox="1"/>
          <p:nvPr/>
        </p:nvSpPr>
        <p:spPr>
          <a:xfrm>
            <a:off x="1319728" y="3491453"/>
            <a:ext cx="3093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2 pôles principaux qui ont pour objectif d’être réunis sur la fin du projet.</a:t>
            </a:r>
            <a:endParaRPr sz="1200">
              <a:solidFill>
                <a:srgbClr val="262626"/>
              </a:solidFill>
              <a:latin typeface="Montserrat Light"/>
              <a:ea typeface="Montserrat Light"/>
              <a:cs typeface="Montserrat Light"/>
              <a:sym typeface="Montserrat Light"/>
            </a:endParaRPr>
          </a:p>
        </p:txBody>
      </p:sp>
      <p:sp>
        <p:nvSpPr>
          <p:cNvPr id="207" name="Google Shape;207;p34"/>
          <p:cNvSpPr/>
          <p:nvPr/>
        </p:nvSpPr>
        <p:spPr>
          <a:xfrm>
            <a:off x="797526" y="3237532"/>
            <a:ext cx="776705"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3.</a:t>
            </a:r>
            <a:endParaRPr sz="1500">
              <a:solidFill>
                <a:srgbClr val="262626"/>
              </a:solidFill>
              <a:latin typeface="Montserrat Black"/>
              <a:ea typeface="Montserrat Black"/>
              <a:cs typeface="Montserrat Black"/>
              <a:sym typeface="Montserrat Black"/>
            </a:endParaRPr>
          </a:p>
        </p:txBody>
      </p:sp>
      <p:sp>
        <p:nvSpPr>
          <p:cNvPr id="208" name="Google Shape;208;p34"/>
          <p:cNvSpPr/>
          <p:nvPr/>
        </p:nvSpPr>
        <p:spPr>
          <a:xfrm>
            <a:off x="1304733" y="3237532"/>
            <a:ext cx="310438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700">
                <a:solidFill>
                  <a:srgbClr val="262626"/>
                </a:solidFill>
                <a:latin typeface="Montserrat Black"/>
                <a:ea typeface="Montserrat Black"/>
                <a:cs typeface="Montserrat Black"/>
                <a:sym typeface="Montserrat Black"/>
              </a:rPr>
              <a:t>Répartition des tâches</a:t>
            </a:r>
            <a:endParaRPr sz="1700">
              <a:solidFill>
                <a:srgbClr val="262626"/>
              </a:solidFill>
              <a:latin typeface="Montserrat Black"/>
              <a:ea typeface="Montserrat Black"/>
              <a:cs typeface="Montserrat Black"/>
              <a:sym typeface="Montserrat Black"/>
            </a:endParaRPr>
          </a:p>
        </p:txBody>
      </p:sp>
      <p:sp>
        <p:nvSpPr>
          <p:cNvPr id="209" name="Google Shape;209;p34"/>
          <p:cNvSpPr txBox="1"/>
          <p:nvPr/>
        </p:nvSpPr>
        <p:spPr>
          <a:xfrm>
            <a:off x="5252649" y="3491450"/>
            <a:ext cx="33120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Présentation des travaux réalisés jusqu’à ce jour et des objectifs supplémentaires encore à finaliser. </a:t>
            </a:r>
            <a:endParaRPr sz="1200">
              <a:solidFill>
                <a:srgbClr val="262626"/>
              </a:solidFill>
              <a:latin typeface="Montserrat Light"/>
              <a:ea typeface="Montserrat Light"/>
              <a:cs typeface="Montserrat Light"/>
              <a:sym typeface="Montserrat Light"/>
            </a:endParaRPr>
          </a:p>
        </p:txBody>
      </p:sp>
      <p:sp>
        <p:nvSpPr>
          <p:cNvPr id="210" name="Google Shape;210;p34"/>
          <p:cNvSpPr/>
          <p:nvPr/>
        </p:nvSpPr>
        <p:spPr>
          <a:xfrm>
            <a:off x="4730456" y="3237532"/>
            <a:ext cx="776705"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4.</a:t>
            </a:r>
            <a:endParaRPr sz="1500">
              <a:solidFill>
                <a:srgbClr val="262626"/>
              </a:solidFill>
              <a:latin typeface="Montserrat Black"/>
              <a:ea typeface="Montserrat Black"/>
              <a:cs typeface="Montserrat Black"/>
              <a:sym typeface="Montserrat Black"/>
            </a:endParaRPr>
          </a:p>
        </p:txBody>
      </p:sp>
      <p:sp>
        <p:nvSpPr>
          <p:cNvPr id="211" name="Google Shape;211;p34"/>
          <p:cNvSpPr/>
          <p:nvPr/>
        </p:nvSpPr>
        <p:spPr>
          <a:xfrm>
            <a:off x="5237663" y="3237532"/>
            <a:ext cx="310438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700">
                <a:solidFill>
                  <a:srgbClr val="262626"/>
                </a:solidFill>
                <a:latin typeface="Montserrat Black"/>
                <a:ea typeface="Montserrat Black"/>
                <a:cs typeface="Montserrat Black"/>
                <a:sym typeface="Montserrat Black"/>
              </a:rPr>
              <a:t>Réalisations</a:t>
            </a:r>
            <a:endParaRPr sz="1700">
              <a:solidFill>
                <a:srgbClr val="262626"/>
              </a:solidFill>
              <a:latin typeface="Montserrat Black"/>
              <a:ea typeface="Montserrat Black"/>
              <a:cs typeface="Montserrat Black"/>
              <a:sym typeface="Montserrat Black"/>
            </a:endParaRPr>
          </a:p>
        </p:txBody>
      </p:sp>
      <p:sp>
        <p:nvSpPr>
          <p:cNvPr id="212" name="Google Shape;212;p34"/>
          <p:cNvSpPr txBox="1"/>
          <p:nvPr/>
        </p:nvSpPr>
        <p:spPr>
          <a:xfrm>
            <a:off x="1504948" y="633900"/>
            <a:ext cx="61341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3300">
                <a:solidFill>
                  <a:srgbClr val="262626"/>
                </a:solidFill>
                <a:latin typeface="Montserrat Black"/>
                <a:ea typeface="Montserrat Black"/>
                <a:cs typeface="Montserrat Black"/>
                <a:sym typeface="Montserrat Black"/>
              </a:rPr>
              <a:t>Sommaire</a:t>
            </a:r>
            <a:endParaRPr b="0" sz="3300">
              <a:solidFill>
                <a:srgbClr val="262626"/>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p:nvPr/>
        </p:nvSpPr>
        <p:spPr>
          <a:xfrm>
            <a:off x="2362200" y="1362075"/>
            <a:ext cx="4419600" cy="24192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1</a:t>
            </a:r>
            <a:r>
              <a:rPr lang="ko" sz="2400">
                <a:solidFill>
                  <a:srgbClr val="F2F2F2"/>
                </a:solidFill>
                <a:latin typeface="Montserrat Black"/>
                <a:ea typeface="Montserrat Black"/>
                <a:cs typeface="Montserrat Black"/>
                <a:sym typeface="Montserrat Black"/>
              </a:rPr>
              <a:t>. Présentation </a:t>
            </a:r>
            <a:endParaRPr sz="2400">
              <a:solidFill>
                <a:srgbClr val="F2F2F2"/>
              </a:solidFill>
              <a:latin typeface="Montserrat Black"/>
              <a:ea typeface="Montserrat Black"/>
              <a:cs typeface="Montserrat Black"/>
              <a:sym typeface="Montserrat Black"/>
            </a:endParaRPr>
          </a:p>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du projet</a:t>
            </a:r>
            <a:endParaRPr sz="2400">
              <a:solidFill>
                <a:srgbClr val="F2F2F2"/>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nvSpPr>
        <p:spPr>
          <a:xfrm>
            <a:off x="4442580" y="3181251"/>
            <a:ext cx="29625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800">
                <a:solidFill>
                  <a:srgbClr val="262626"/>
                </a:solidFill>
                <a:latin typeface="Montserrat Black"/>
                <a:ea typeface="Montserrat Black"/>
                <a:cs typeface="Montserrat Black"/>
                <a:sym typeface="Montserrat Black"/>
              </a:rPr>
              <a:t>Objectif : </a:t>
            </a:r>
            <a:endParaRPr sz="1100"/>
          </a:p>
        </p:txBody>
      </p:sp>
      <p:sp>
        <p:nvSpPr>
          <p:cNvPr id="223" name="Google Shape;223;p36"/>
          <p:cNvSpPr txBox="1"/>
          <p:nvPr/>
        </p:nvSpPr>
        <p:spPr>
          <a:xfrm>
            <a:off x="4398475" y="3527450"/>
            <a:ext cx="46110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Produire un plugin Blender permettant à l’utilisateur de générer un modèle 3D simpliste à partir d’une image. </a:t>
            </a:r>
            <a:endParaRPr sz="1200">
              <a:solidFill>
                <a:srgbClr val="262626"/>
              </a:solidFill>
              <a:latin typeface="Montserrat Light"/>
              <a:ea typeface="Montserrat Light"/>
              <a:cs typeface="Montserrat Light"/>
              <a:sym typeface="Montserrat Light"/>
            </a:endParaRPr>
          </a:p>
          <a:p>
            <a:pPr indent="0" lvl="0" marL="0" marR="0" rtl="0" algn="l">
              <a:spcBef>
                <a:spcPts val="0"/>
              </a:spcBef>
              <a:spcAft>
                <a:spcPts val="0"/>
              </a:spcAft>
              <a:buNone/>
            </a:pPr>
            <a:r>
              <a:rPr lang="ko" sz="1200">
                <a:solidFill>
                  <a:srgbClr val="262626"/>
                </a:solidFill>
                <a:latin typeface="Montserrat Light"/>
                <a:ea typeface="Montserrat Light"/>
                <a:cs typeface="Montserrat Light"/>
                <a:sym typeface="Montserrat Light"/>
              </a:rPr>
              <a:t>Pour cela, l’utilisateur tracera une ligne directrice suivant la forme de l’objet (spine), et le plugin en déduira une forme géométrique représentative de l’objet (rib cage, composée de ribs), qui sera extrudée pour modéliser en 3D l’objet photographié. </a:t>
            </a:r>
            <a:endParaRPr sz="1100"/>
          </a:p>
        </p:txBody>
      </p:sp>
      <p:sp>
        <p:nvSpPr>
          <p:cNvPr id="224" name="Google Shape;224;p36"/>
          <p:cNvSpPr txBox="1"/>
          <p:nvPr/>
        </p:nvSpPr>
        <p:spPr>
          <a:xfrm>
            <a:off x="4074249" y="530150"/>
            <a:ext cx="3359400" cy="3924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rgbClr val="F2F2F2"/>
                </a:solidFill>
                <a:latin typeface="Montserrat Black"/>
                <a:ea typeface="Montserrat Black"/>
                <a:cs typeface="Montserrat Black"/>
                <a:sym typeface="Montserrat Black"/>
              </a:rPr>
              <a:t>PROJET : 3D Modeling</a:t>
            </a:r>
            <a:endParaRPr sz="2100">
              <a:solidFill>
                <a:srgbClr val="F2F2F2"/>
              </a:solidFill>
              <a:latin typeface="Montserrat Black"/>
              <a:ea typeface="Montserrat Black"/>
              <a:cs typeface="Montserrat Black"/>
              <a:sym typeface="Montserrat Black"/>
            </a:endParaRPr>
          </a:p>
        </p:txBody>
      </p:sp>
      <p:pic>
        <p:nvPicPr>
          <p:cNvPr id="225" name="Google Shape;225;p36"/>
          <p:cNvPicPr preferRelativeResize="0"/>
          <p:nvPr/>
        </p:nvPicPr>
        <p:blipFill>
          <a:blip r:embed="rId3">
            <a:alphaModFix/>
          </a:blip>
          <a:stretch>
            <a:fillRect/>
          </a:stretch>
        </p:blipFill>
        <p:spPr>
          <a:xfrm>
            <a:off x="605238" y="1523875"/>
            <a:ext cx="7933525" cy="112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p:nvPr/>
        </p:nvSpPr>
        <p:spPr>
          <a:xfrm>
            <a:off x="2362200" y="1362075"/>
            <a:ext cx="4419600" cy="241935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2. Planning initial</a:t>
            </a:r>
            <a:endParaRPr sz="2400">
              <a:solidFill>
                <a:srgbClr val="F2F2F2"/>
              </a:solidFill>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nvSpPr>
        <p:spPr>
          <a:xfrm>
            <a:off x="264475" y="2572625"/>
            <a:ext cx="2514300" cy="214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Lecture des papiers.</a:t>
            </a:r>
            <a:endParaRPr sz="1500">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Familiarisation avec Blender et C++.</a:t>
            </a:r>
            <a:endParaRPr sz="1500">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Ecriture du cahier des charges.</a:t>
            </a:r>
            <a:endParaRPr sz="1500">
              <a:solidFill>
                <a:srgbClr val="262626"/>
              </a:solidFill>
              <a:latin typeface="Montserrat Black"/>
              <a:ea typeface="Montserrat Black"/>
              <a:cs typeface="Montserrat Black"/>
              <a:sym typeface="Montserrat Black"/>
            </a:endParaRPr>
          </a:p>
          <a:p>
            <a:pPr indent="0" lvl="0" marL="0" marR="0" rtl="0" algn="l">
              <a:spcBef>
                <a:spcPts val="0"/>
              </a:spcBef>
              <a:spcAft>
                <a:spcPts val="0"/>
              </a:spcAft>
              <a:buNone/>
            </a:pPr>
            <a:r>
              <a:rPr lang="ko" sz="1500">
                <a:solidFill>
                  <a:srgbClr val="262626"/>
                </a:solidFill>
                <a:latin typeface="Montserrat Black"/>
                <a:ea typeface="Montserrat Black"/>
                <a:cs typeface="Montserrat Black"/>
                <a:sym typeface="Montserrat Black"/>
              </a:rPr>
              <a:t>Mise en place de la partie mathématique théorique.</a:t>
            </a:r>
            <a:endParaRPr sz="1500">
              <a:solidFill>
                <a:srgbClr val="262626"/>
              </a:solidFill>
              <a:latin typeface="Montserrat Black"/>
              <a:ea typeface="Montserrat Black"/>
              <a:cs typeface="Montserrat Black"/>
              <a:sym typeface="Montserrat Black"/>
            </a:endParaRPr>
          </a:p>
          <a:p>
            <a:pPr indent="0" lvl="0" marL="0" marR="0" rtl="0" algn="ctr">
              <a:spcBef>
                <a:spcPts val="0"/>
              </a:spcBef>
              <a:spcAft>
                <a:spcPts val="0"/>
              </a:spcAft>
              <a:buNone/>
            </a:pPr>
            <a:r>
              <a:t/>
            </a:r>
            <a:endParaRPr sz="1500">
              <a:solidFill>
                <a:srgbClr val="262626"/>
              </a:solidFill>
              <a:latin typeface="Montserrat Black"/>
              <a:ea typeface="Montserrat Black"/>
              <a:cs typeface="Montserrat Black"/>
              <a:sym typeface="Montserrat Black"/>
            </a:endParaRPr>
          </a:p>
        </p:txBody>
      </p:sp>
      <p:sp>
        <p:nvSpPr>
          <p:cNvPr id="236" name="Google Shape;236;p38"/>
          <p:cNvSpPr/>
          <p:nvPr/>
        </p:nvSpPr>
        <p:spPr>
          <a:xfrm>
            <a:off x="833072" y="1737518"/>
            <a:ext cx="13770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Light"/>
                <a:ea typeface="Montserrat Light"/>
                <a:cs typeface="Montserrat Light"/>
                <a:sym typeface="Montserrat Light"/>
              </a:rPr>
              <a:t>Fév / Mars</a:t>
            </a:r>
            <a:endParaRPr sz="1100"/>
          </a:p>
        </p:txBody>
      </p:sp>
      <p:sp>
        <p:nvSpPr>
          <p:cNvPr id="237" name="Google Shape;237;p38"/>
          <p:cNvSpPr/>
          <p:nvPr/>
        </p:nvSpPr>
        <p:spPr>
          <a:xfrm>
            <a:off x="3707775" y="1737525"/>
            <a:ext cx="17283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Light"/>
                <a:ea typeface="Montserrat Light"/>
                <a:cs typeface="Montserrat Light"/>
                <a:sym typeface="Montserrat Light"/>
              </a:rPr>
              <a:t>Avril / mi-Mai</a:t>
            </a:r>
            <a:endParaRPr sz="1100"/>
          </a:p>
        </p:txBody>
      </p:sp>
      <p:cxnSp>
        <p:nvCxnSpPr>
          <p:cNvPr id="238" name="Google Shape;238;p38"/>
          <p:cNvCxnSpPr>
            <a:stCxn id="239" idx="6"/>
            <a:endCxn id="240" idx="2"/>
          </p:cNvCxnSpPr>
          <p:nvPr/>
        </p:nvCxnSpPr>
        <p:spPr>
          <a:xfrm>
            <a:off x="1645594" y="2352749"/>
            <a:ext cx="2802600" cy="0"/>
          </a:xfrm>
          <a:prstGeom prst="straightConnector1">
            <a:avLst/>
          </a:prstGeom>
          <a:noFill/>
          <a:ln cap="rnd" cmpd="sng" w="12700">
            <a:solidFill>
              <a:srgbClr val="262626"/>
            </a:solidFill>
            <a:prstDash val="solid"/>
            <a:bevel/>
            <a:headEnd len="sm" w="sm" type="none"/>
            <a:tailEnd len="sm" w="sm" type="none"/>
          </a:ln>
        </p:spPr>
      </p:cxnSp>
      <p:sp>
        <p:nvSpPr>
          <p:cNvPr id="239" name="Google Shape;239;p38"/>
          <p:cNvSpPr/>
          <p:nvPr/>
        </p:nvSpPr>
        <p:spPr>
          <a:xfrm>
            <a:off x="1397794" y="2228849"/>
            <a:ext cx="247800" cy="247800"/>
          </a:xfrm>
          <a:prstGeom prst="ellipse">
            <a:avLst/>
          </a:prstGeom>
          <a:no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100">
              <a:solidFill>
                <a:srgbClr val="262626"/>
              </a:solidFill>
              <a:latin typeface="Montserrat Light"/>
              <a:ea typeface="Montserrat Light"/>
              <a:cs typeface="Montserrat Light"/>
              <a:sym typeface="Montserrat Light"/>
            </a:endParaRPr>
          </a:p>
        </p:txBody>
      </p:sp>
      <p:sp>
        <p:nvSpPr>
          <p:cNvPr id="240" name="Google Shape;240;p38"/>
          <p:cNvSpPr/>
          <p:nvPr/>
        </p:nvSpPr>
        <p:spPr>
          <a:xfrm>
            <a:off x="4448156" y="2228849"/>
            <a:ext cx="247800" cy="247800"/>
          </a:xfrm>
          <a:prstGeom prst="ellipse">
            <a:avLst/>
          </a:prstGeom>
          <a:no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100">
              <a:solidFill>
                <a:srgbClr val="262626"/>
              </a:solidFill>
              <a:latin typeface="Montserrat Light"/>
              <a:ea typeface="Montserrat Light"/>
              <a:cs typeface="Montserrat Light"/>
              <a:sym typeface="Montserrat Light"/>
            </a:endParaRPr>
          </a:p>
        </p:txBody>
      </p:sp>
      <p:sp>
        <p:nvSpPr>
          <p:cNvPr id="241" name="Google Shape;241;p38"/>
          <p:cNvSpPr/>
          <p:nvPr/>
        </p:nvSpPr>
        <p:spPr>
          <a:xfrm>
            <a:off x="7498556" y="2228849"/>
            <a:ext cx="247800" cy="247800"/>
          </a:xfrm>
          <a:prstGeom prst="ellipse">
            <a:avLst/>
          </a:prstGeom>
          <a:no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100">
              <a:solidFill>
                <a:srgbClr val="262626"/>
              </a:solidFill>
              <a:latin typeface="Montserrat Light"/>
              <a:ea typeface="Montserrat Light"/>
              <a:cs typeface="Montserrat Light"/>
              <a:sym typeface="Montserrat Light"/>
            </a:endParaRPr>
          </a:p>
        </p:txBody>
      </p:sp>
      <p:sp>
        <p:nvSpPr>
          <p:cNvPr id="242" name="Google Shape;242;p38"/>
          <p:cNvSpPr/>
          <p:nvPr/>
        </p:nvSpPr>
        <p:spPr>
          <a:xfrm>
            <a:off x="6694711" y="1737525"/>
            <a:ext cx="18552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Light"/>
                <a:ea typeface="Montserrat Light"/>
                <a:cs typeface="Montserrat Light"/>
                <a:sym typeface="Montserrat Light"/>
              </a:rPr>
              <a:t>mi-Mai / Juin</a:t>
            </a:r>
            <a:endParaRPr sz="1100"/>
          </a:p>
        </p:txBody>
      </p:sp>
      <p:sp>
        <p:nvSpPr>
          <p:cNvPr id="243" name="Google Shape;243;p38"/>
          <p:cNvSpPr txBox="1"/>
          <p:nvPr/>
        </p:nvSpPr>
        <p:spPr>
          <a:xfrm>
            <a:off x="1863544" y="771379"/>
            <a:ext cx="5416800" cy="577200"/>
          </a:xfrm>
          <a:prstGeom prst="rect">
            <a:avLst/>
          </a:prstGeom>
          <a:noFill/>
          <a:ln>
            <a:noFill/>
          </a:ln>
        </p:spPr>
        <p:txBody>
          <a:bodyPr anchorCtr="0" anchor="t" bIns="34275" lIns="68575" spcFirstLastPara="1" rIns="68575" wrap="square" tIns="34275">
            <a:spAutoFit/>
          </a:bodyPr>
          <a:lstStyle/>
          <a:p>
            <a:pPr indent="0" lvl="0" marL="457200" marR="0" rtl="0" algn="ctr">
              <a:spcBef>
                <a:spcPts val="0"/>
              </a:spcBef>
              <a:spcAft>
                <a:spcPts val="0"/>
              </a:spcAft>
              <a:buNone/>
            </a:pPr>
            <a:r>
              <a:rPr lang="ko" sz="3300">
                <a:solidFill>
                  <a:srgbClr val="262626"/>
                </a:solidFill>
                <a:latin typeface="Montserrat Black"/>
                <a:ea typeface="Montserrat Black"/>
                <a:cs typeface="Montserrat Black"/>
                <a:sym typeface="Montserrat Black"/>
              </a:rPr>
              <a:t>Planning </a:t>
            </a:r>
            <a:endParaRPr b="0" sz="3300">
              <a:solidFill>
                <a:srgbClr val="262626"/>
              </a:solidFill>
              <a:latin typeface="Montserrat Black"/>
              <a:ea typeface="Montserrat Black"/>
              <a:cs typeface="Montserrat Black"/>
              <a:sym typeface="Montserrat Black"/>
            </a:endParaRPr>
          </a:p>
        </p:txBody>
      </p:sp>
      <p:cxnSp>
        <p:nvCxnSpPr>
          <p:cNvPr id="244" name="Google Shape;244;p38"/>
          <p:cNvCxnSpPr>
            <a:stCxn id="240" idx="6"/>
          </p:cNvCxnSpPr>
          <p:nvPr/>
        </p:nvCxnSpPr>
        <p:spPr>
          <a:xfrm>
            <a:off x="4695956" y="2352749"/>
            <a:ext cx="2802600" cy="0"/>
          </a:xfrm>
          <a:prstGeom prst="straightConnector1">
            <a:avLst/>
          </a:prstGeom>
          <a:noFill/>
          <a:ln cap="rnd" cmpd="sng" w="12700">
            <a:solidFill>
              <a:srgbClr val="262626"/>
            </a:solidFill>
            <a:prstDash val="solid"/>
            <a:bevel/>
            <a:headEnd len="sm" w="sm" type="none"/>
            <a:tailEnd len="sm" w="sm" type="none"/>
          </a:ln>
        </p:spPr>
      </p:cxnSp>
      <p:sp>
        <p:nvSpPr>
          <p:cNvPr id="245" name="Google Shape;245;p38"/>
          <p:cNvSpPr txBox="1"/>
          <p:nvPr/>
        </p:nvSpPr>
        <p:spPr>
          <a:xfrm>
            <a:off x="3314900" y="2572625"/>
            <a:ext cx="2514300" cy="1685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500">
                <a:solidFill>
                  <a:srgbClr val="262626"/>
                </a:solidFill>
                <a:latin typeface="Montserrat Black"/>
                <a:ea typeface="Montserrat Black"/>
                <a:cs typeface="Montserrat Black"/>
                <a:sym typeface="Montserrat Black"/>
              </a:rPr>
              <a:t>Conception des codes de calcul C++.</a:t>
            </a:r>
            <a:endParaRPr sz="1500">
              <a:solidFill>
                <a:srgbClr val="262626"/>
              </a:solidFill>
              <a:latin typeface="Montserrat Black"/>
              <a:ea typeface="Montserrat Black"/>
              <a:cs typeface="Montserrat Black"/>
              <a:sym typeface="Montserrat Black"/>
            </a:endParaRPr>
          </a:p>
          <a:p>
            <a:pPr indent="0" lvl="0" marL="0" marR="0" rtl="0" algn="ctr">
              <a:spcBef>
                <a:spcPts val="0"/>
              </a:spcBef>
              <a:spcAft>
                <a:spcPts val="0"/>
              </a:spcAft>
              <a:buNone/>
            </a:pPr>
            <a:r>
              <a:rPr lang="ko" sz="1500">
                <a:solidFill>
                  <a:srgbClr val="262626"/>
                </a:solidFill>
                <a:latin typeface="Montserrat Black"/>
                <a:ea typeface="Montserrat Black"/>
                <a:cs typeface="Montserrat Black"/>
                <a:sym typeface="Montserrat Black"/>
              </a:rPr>
              <a:t>Mise en place de l’interface utilisateur. </a:t>
            </a:r>
            <a:endParaRPr sz="1500">
              <a:solidFill>
                <a:srgbClr val="262626"/>
              </a:solidFill>
              <a:latin typeface="Montserrat Black"/>
              <a:ea typeface="Montserrat Black"/>
              <a:cs typeface="Montserrat Black"/>
              <a:sym typeface="Montserrat Black"/>
            </a:endParaRPr>
          </a:p>
          <a:p>
            <a:pPr indent="0" lvl="0" marL="0" marR="0" rtl="0" algn="ctr">
              <a:spcBef>
                <a:spcPts val="0"/>
              </a:spcBef>
              <a:spcAft>
                <a:spcPts val="0"/>
              </a:spcAft>
              <a:buNone/>
            </a:pPr>
            <a:r>
              <a:rPr lang="ko" sz="1500">
                <a:solidFill>
                  <a:srgbClr val="262626"/>
                </a:solidFill>
                <a:latin typeface="Montserrat Black"/>
                <a:ea typeface="Montserrat Black"/>
                <a:cs typeface="Montserrat Black"/>
                <a:sym typeface="Montserrat Black"/>
              </a:rPr>
              <a:t>Production du premier prototype.</a:t>
            </a:r>
            <a:endParaRPr sz="1500">
              <a:solidFill>
                <a:srgbClr val="262626"/>
              </a:solidFill>
              <a:latin typeface="Montserrat Black"/>
              <a:ea typeface="Montserrat Black"/>
              <a:cs typeface="Montserrat Black"/>
              <a:sym typeface="Montserrat Black"/>
            </a:endParaRPr>
          </a:p>
          <a:p>
            <a:pPr indent="0" lvl="0" marL="0" marR="0" rtl="0" algn="ctr">
              <a:spcBef>
                <a:spcPts val="0"/>
              </a:spcBef>
              <a:spcAft>
                <a:spcPts val="0"/>
              </a:spcAft>
              <a:buNone/>
            </a:pPr>
            <a:r>
              <a:t/>
            </a:r>
            <a:endParaRPr sz="1500">
              <a:solidFill>
                <a:srgbClr val="262626"/>
              </a:solidFill>
              <a:latin typeface="Montserrat Black"/>
              <a:ea typeface="Montserrat Black"/>
              <a:cs typeface="Montserrat Black"/>
              <a:sym typeface="Montserrat Black"/>
            </a:endParaRPr>
          </a:p>
        </p:txBody>
      </p:sp>
      <p:sp>
        <p:nvSpPr>
          <p:cNvPr id="246" name="Google Shape;246;p38"/>
          <p:cNvSpPr txBox="1"/>
          <p:nvPr/>
        </p:nvSpPr>
        <p:spPr>
          <a:xfrm>
            <a:off x="6300625" y="2572625"/>
            <a:ext cx="2579100" cy="19164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1500">
                <a:solidFill>
                  <a:srgbClr val="262626"/>
                </a:solidFill>
                <a:latin typeface="Montserrat Black"/>
                <a:ea typeface="Montserrat Black"/>
                <a:cs typeface="Montserrat Black"/>
                <a:sym typeface="Montserrat Black"/>
              </a:rPr>
              <a:t>Optimisation des </a:t>
            </a:r>
            <a:r>
              <a:rPr lang="ko" sz="1500">
                <a:solidFill>
                  <a:srgbClr val="262626"/>
                </a:solidFill>
                <a:latin typeface="Montserrat Black"/>
                <a:ea typeface="Montserrat Black"/>
                <a:cs typeface="Montserrat Black"/>
                <a:sym typeface="Montserrat Black"/>
              </a:rPr>
              <a:t>performances.</a:t>
            </a:r>
            <a:endParaRPr sz="1500">
              <a:solidFill>
                <a:srgbClr val="262626"/>
              </a:solidFill>
              <a:latin typeface="Montserrat Black"/>
              <a:ea typeface="Montserrat Black"/>
              <a:cs typeface="Montserrat Black"/>
              <a:sym typeface="Montserrat Black"/>
            </a:endParaRPr>
          </a:p>
          <a:p>
            <a:pPr indent="0" lvl="0" marL="0" marR="0" rtl="0" algn="r">
              <a:spcBef>
                <a:spcPts val="0"/>
              </a:spcBef>
              <a:spcAft>
                <a:spcPts val="0"/>
              </a:spcAft>
              <a:buNone/>
            </a:pPr>
            <a:r>
              <a:rPr lang="ko" sz="1500">
                <a:solidFill>
                  <a:srgbClr val="262626"/>
                </a:solidFill>
                <a:latin typeface="Montserrat Black"/>
                <a:ea typeface="Montserrat Black"/>
                <a:cs typeface="Montserrat Black"/>
                <a:sym typeface="Montserrat Black"/>
              </a:rPr>
              <a:t>Utilisabilité sur tout système d’exploitation.</a:t>
            </a:r>
            <a:endParaRPr sz="1500">
              <a:solidFill>
                <a:srgbClr val="262626"/>
              </a:solidFill>
              <a:latin typeface="Montserrat Black"/>
              <a:ea typeface="Montserrat Black"/>
              <a:cs typeface="Montserrat Black"/>
              <a:sym typeface="Montserrat Black"/>
            </a:endParaRPr>
          </a:p>
          <a:p>
            <a:pPr indent="0" lvl="0" marL="0" marR="0" rtl="0" algn="r">
              <a:spcBef>
                <a:spcPts val="0"/>
              </a:spcBef>
              <a:spcAft>
                <a:spcPts val="0"/>
              </a:spcAft>
              <a:buNone/>
            </a:pPr>
            <a:r>
              <a:rPr lang="ko" sz="1500">
                <a:solidFill>
                  <a:srgbClr val="262626"/>
                </a:solidFill>
                <a:latin typeface="Montserrat Black"/>
                <a:ea typeface="Montserrat Black"/>
                <a:cs typeface="Montserrat Black"/>
                <a:sym typeface="Montserrat Black"/>
              </a:rPr>
              <a:t>Meilleure définition des ribs.</a:t>
            </a:r>
            <a:endParaRPr sz="1500">
              <a:solidFill>
                <a:srgbClr val="262626"/>
              </a:solidFill>
              <a:latin typeface="Montserrat Black"/>
              <a:ea typeface="Montserrat Black"/>
              <a:cs typeface="Montserrat Black"/>
              <a:sym typeface="Montserrat Black"/>
            </a:endParaRPr>
          </a:p>
          <a:p>
            <a:pPr indent="0" lvl="0" marL="0" marR="0" rtl="0" algn="r">
              <a:spcBef>
                <a:spcPts val="0"/>
              </a:spcBef>
              <a:spcAft>
                <a:spcPts val="0"/>
              </a:spcAft>
              <a:buNone/>
            </a:pPr>
            <a:r>
              <a:rPr lang="ko" sz="1500">
                <a:solidFill>
                  <a:srgbClr val="262626"/>
                </a:solidFill>
                <a:latin typeface="Montserrat Black"/>
                <a:ea typeface="Montserrat Black"/>
                <a:cs typeface="Montserrat Black"/>
                <a:sym typeface="Montserrat Black"/>
              </a:rPr>
              <a:t>Tests plus poussés.</a:t>
            </a:r>
            <a:endParaRPr sz="1500">
              <a:solidFill>
                <a:srgbClr val="262626"/>
              </a:solidFill>
              <a:latin typeface="Montserrat Black"/>
              <a:ea typeface="Montserrat Black"/>
              <a:cs typeface="Montserrat Black"/>
              <a:sym typeface="Montserrat Black"/>
            </a:endParaRPr>
          </a:p>
          <a:p>
            <a:pPr indent="0" lvl="0" marL="0" marR="0" rtl="0" algn="r">
              <a:spcBef>
                <a:spcPts val="0"/>
              </a:spcBef>
              <a:spcAft>
                <a:spcPts val="0"/>
              </a:spcAft>
              <a:buNone/>
            </a:pPr>
            <a:r>
              <a:rPr lang="ko" sz="1500">
                <a:solidFill>
                  <a:srgbClr val="262626"/>
                </a:solidFill>
                <a:latin typeface="Montserrat Black"/>
                <a:ea typeface="Montserrat Black"/>
                <a:cs typeface="Montserrat Black"/>
                <a:sym typeface="Montserrat Black"/>
              </a:rPr>
              <a:t>Documentation finale. </a:t>
            </a:r>
            <a:r>
              <a:rPr lang="ko" sz="1500">
                <a:solidFill>
                  <a:srgbClr val="262626"/>
                </a:solidFill>
                <a:latin typeface="Montserrat Black"/>
                <a:ea typeface="Montserrat Black"/>
                <a:cs typeface="Montserrat Black"/>
                <a:sym typeface="Montserrat Black"/>
              </a:rPr>
              <a:t> </a:t>
            </a:r>
            <a:endParaRPr sz="1500">
              <a:solidFill>
                <a:srgbClr val="262626"/>
              </a:solidFill>
              <a:latin typeface="Montserrat Black"/>
              <a:ea typeface="Montserrat Black"/>
              <a:cs typeface="Montserrat Black"/>
              <a:sym typeface="Montserrat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p:nvPr/>
        </p:nvSpPr>
        <p:spPr>
          <a:xfrm>
            <a:off x="2362200" y="1362075"/>
            <a:ext cx="4419600" cy="24192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3. Répartition des </a:t>
            </a:r>
            <a:endParaRPr sz="2400">
              <a:solidFill>
                <a:srgbClr val="F2F2F2"/>
              </a:solidFill>
              <a:latin typeface="Montserrat Black"/>
              <a:ea typeface="Montserrat Black"/>
              <a:cs typeface="Montserrat Black"/>
              <a:sym typeface="Montserrat Black"/>
            </a:endParaRPr>
          </a:p>
          <a:p>
            <a:pPr indent="0" lvl="0" marL="0" marR="0" rtl="0" algn="ctr">
              <a:spcBef>
                <a:spcPts val="0"/>
              </a:spcBef>
              <a:spcAft>
                <a:spcPts val="0"/>
              </a:spcAft>
              <a:buNone/>
            </a:pPr>
            <a:r>
              <a:rPr lang="ko" sz="2400">
                <a:solidFill>
                  <a:srgbClr val="F2F2F2"/>
                </a:solidFill>
                <a:latin typeface="Montserrat Black"/>
                <a:ea typeface="Montserrat Black"/>
                <a:cs typeface="Montserrat Black"/>
                <a:sym typeface="Montserrat Black"/>
              </a:rPr>
              <a:t>tâches </a:t>
            </a:r>
            <a:endParaRPr sz="2400">
              <a:solidFill>
                <a:srgbClr val="F2F2F2"/>
              </a:solidFill>
              <a:latin typeface="Montserrat Black"/>
              <a:ea typeface="Montserrat Black"/>
              <a:cs typeface="Montserrat Black"/>
              <a:sym typeface="Montserrat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nvSpPr>
        <p:spPr>
          <a:xfrm>
            <a:off x="1627225" y="3551675"/>
            <a:ext cx="2734800" cy="1069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300">
                <a:solidFill>
                  <a:srgbClr val="262626"/>
                </a:solidFill>
                <a:latin typeface="Montserrat Light"/>
                <a:ea typeface="Montserrat Light"/>
                <a:cs typeface="Montserrat Light"/>
                <a:sym typeface="Montserrat Light"/>
              </a:rPr>
              <a:t>Mise en place du calcul en C++ de la distance des points à une spine et déduction algorithmique d’un gradient des distances. </a:t>
            </a:r>
            <a:endParaRPr sz="1300">
              <a:solidFill>
                <a:srgbClr val="262626"/>
              </a:solidFill>
              <a:latin typeface="Montserrat Light"/>
              <a:ea typeface="Montserrat Light"/>
              <a:cs typeface="Montserrat Light"/>
              <a:sym typeface="Montserrat Light"/>
            </a:endParaRPr>
          </a:p>
        </p:txBody>
      </p:sp>
      <p:sp>
        <p:nvSpPr>
          <p:cNvPr id="257" name="Google Shape;257;p40"/>
          <p:cNvSpPr/>
          <p:nvPr/>
        </p:nvSpPr>
        <p:spPr>
          <a:xfrm>
            <a:off x="1975397" y="3205373"/>
            <a:ext cx="2038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Black"/>
                <a:ea typeface="Montserrat Black"/>
                <a:cs typeface="Montserrat Black"/>
                <a:sym typeface="Montserrat Black"/>
              </a:rPr>
              <a:t>Alex</a:t>
            </a:r>
            <a:endParaRPr/>
          </a:p>
        </p:txBody>
      </p:sp>
      <p:sp>
        <p:nvSpPr>
          <p:cNvPr id="258" name="Google Shape;258;p40"/>
          <p:cNvSpPr txBox="1"/>
          <p:nvPr/>
        </p:nvSpPr>
        <p:spPr>
          <a:xfrm>
            <a:off x="4705725" y="3551675"/>
            <a:ext cx="2887500" cy="1069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300">
                <a:solidFill>
                  <a:srgbClr val="262626"/>
                </a:solidFill>
                <a:latin typeface="Montserrat Light"/>
                <a:ea typeface="Montserrat Light"/>
                <a:cs typeface="Montserrat Light"/>
                <a:sym typeface="Montserrat Light"/>
              </a:rPr>
              <a:t>Mise en place en C++ du détourage des bords d’une image et de la détermination des ribs sur cette image vis à vis d’une spine donnée. </a:t>
            </a:r>
            <a:endParaRPr sz="1300">
              <a:solidFill>
                <a:srgbClr val="262626"/>
              </a:solidFill>
              <a:latin typeface="Montserrat Light"/>
              <a:ea typeface="Montserrat Light"/>
              <a:cs typeface="Montserrat Light"/>
              <a:sym typeface="Montserrat Light"/>
            </a:endParaRPr>
          </a:p>
        </p:txBody>
      </p:sp>
      <p:sp>
        <p:nvSpPr>
          <p:cNvPr id="259" name="Google Shape;259;p40"/>
          <p:cNvSpPr/>
          <p:nvPr/>
        </p:nvSpPr>
        <p:spPr>
          <a:xfrm>
            <a:off x="5130249" y="3205373"/>
            <a:ext cx="2038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Black"/>
                <a:ea typeface="Montserrat Black"/>
                <a:cs typeface="Montserrat Black"/>
                <a:sym typeface="Montserrat Black"/>
              </a:rPr>
              <a:t>Alexis</a:t>
            </a:r>
            <a:endParaRPr/>
          </a:p>
        </p:txBody>
      </p:sp>
      <p:sp>
        <p:nvSpPr>
          <p:cNvPr id="260" name="Google Shape;260;p40"/>
          <p:cNvSpPr txBox="1"/>
          <p:nvPr/>
        </p:nvSpPr>
        <p:spPr>
          <a:xfrm>
            <a:off x="2249132" y="634509"/>
            <a:ext cx="46458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3300">
                <a:solidFill>
                  <a:srgbClr val="262626"/>
                </a:solidFill>
                <a:latin typeface="Montserrat Black"/>
                <a:ea typeface="Montserrat Black"/>
                <a:cs typeface="Montserrat Black"/>
                <a:sym typeface="Montserrat Black"/>
              </a:rPr>
              <a:t>Pôle Calcul (C++)</a:t>
            </a:r>
            <a:endParaRPr b="0" sz="3300">
              <a:solidFill>
                <a:srgbClr val="262626"/>
              </a:solidFill>
              <a:latin typeface="Montserrat Black"/>
              <a:ea typeface="Montserrat Black"/>
              <a:cs typeface="Montserrat Black"/>
              <a:sym typeface="Montserrat Black"/>
            </a:endParaRPr>
          </a:p>
        </p:txBody>
      </p:sp>
      <p:pic>
        <p:nvPicPr>
          <p:cNvPr id="261" name="Google Shape;261;p40" title="téléchargement (3).png"/>
          <p:cNvPicPr preferRelativeResize="0"/>
          <p:nvPr>
            <p:ph idx="2" type="pic"/>
          </p:nvPr>
        </p:nvPicPr>
        <p:blipFill rotWithShape="1">
          <a:blip r:embed="rId3">
            <a:alphaModFix/>
          </a:blip>
          <a:srcRect b="9236" l="0" r="0" t="9244"/>
          <a:stretch/>
        </p:blipFill>
        <p:spPr>
          <a:xfrm>
            <a:off x="2253494" y="1562099"/>
            <a:ext cx="1482300" cy="1482300"/>
          </a:xfrm>
          <a:prstGeom prst="ellipse">
            <a:avLst/>
          </a:prstGeom>
          <a:solidFill>
            <a:srgbClr val="F2F2F2"/>
          </a:solidFill>
          <a:ln>
            <a:noFill/>
          </a:ln>
        </p:spPr>
      </p:pic>
      <p:pic>
        <p:nvPicPr>
          <p:cNvPr id="262" name="Google Shape;262;p40" title="téléchargement (2).png"/>
          <p:cNvPicPr preferRelativeResize="0"/>
          <p:nvPr>
            <p:ph idx="4" type="pic"/>
          </p:nvPr>
        </p:nvPicPr>
        <p:blipFill rotWithShape="1">
          <a:blip r:embed="rId4">
            <a:alphaModFix/>
          </a:blip>
          <a:srcRect b="11034" l="0" r="0" t="11041"/>
          <a:stretch/>
        </p:blipFill>
        <p:spPr>
          <a:xfrm>
            <a:off x="5408346" y="1562099"/>
            <a:ext cx="1482300" cy="1482300"/>
          </a:xfrm>
          <a:prstGeom prst="ellipse">
            <a:avLst/>
          </a:prstGeom>
          <a:solidFill>
            <a:srgbClr val="F2F2F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nvSpPr>
        <p:spPr>
          <a:xfrm>
            <a:off x="1742751" y="3704075"/>
            <a:ext cx="2503800" cy="869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300">
                <a:solidFill>
                  <a:srgbClr val="262626"/>
                </a:solidFill>
                <a:latin typeface="Montserrat Light"/>
                <a:ea typeface="Montserrat Light"/>
                <a:cs typeface="Montserrat Light"/>
                <a:sym typeface="Montserrat Light"/>
              </a:rPr>
              <a:t>Conception de l’architecture du plugin, programmation de l’UI, modélisation 3D à partir des ribs.</a:t>
            </a:r>
            <a:endParaRPr sz="1300">
              <a:solidFill>
                <a:srgbClr val="262626"/>
              </a:solidFill>
              <a:latin typeface="Montserrat Light"/>
              <a:ea typeface="Montserrat Light"/>
              <a:cs typeface="Montserrat Light"/>
              <a:sym typeface="Montserrat Light"/>
            </a:endParaRPr>
          </a:p>
        </p:txBody>
      </p:sp>
      <p:sp>
        <p:nvSpPr>
          <p:cNvPr id="268" name="Google Shape;268;p41"/>
          <p:cNvSpPr/>
          <p:nvPr/>
        </p:nvSpPr>
        <p:spPr>
          <a:xfrm>
            <a:off x="1975397" y="3357773"/>
            <a:ext cx="2038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Black"/>
                <a:ea typeface="Montserrat Black"/>
                <a:cs typeface="Montserrat Black"/>
                <a:sym typeface="Montserrat Black"/>
              </a:rPr>
              <a:t>Dorian</a:t>
            </a:r>
            <a:endParaRPr/>
          </a:p>
        </p:txBody>
      </p:sp>
      <p:sp>
        <p:nvSpPr>
          <p:cNvPr id="269" name="Google Shape;269;p41"/>
          <p:cNvSpPr txBox="1"/>
          <p:nvPr/>
        </p:nvSpPr>
        <p:spPr>
          <a:xfrm>
            <a:off x="4897600" y="3704075"/>
            <a:ext cx="2503800" cy="1269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300">
                <a:solidFill>
                  <a:srgbClr val="262626"/>
                </a:solidFill>
                <a:latin typeface="Montserrat Light"/>
                <a:ea typeface="Montserrat Light"/>
                <a:cs typeface="Montserrat Light"/>
                <a:sym typeface="Montserrat Light"/>
              </a:rPr>
              <a:t>Conception de l’UI pour la rendre ergonomique, recherche de jeu de données de test, renseignements questions légales.</a:t>
            </a:r>
            <a:endParaRPr sz="1300">
              <a:solidFill>
                <a:srgbClr val="262626"/>
              </a:solidFill>
              <a:latin typeface="Montserrat Light"/>
              <a:ea typeface="Montserrat Light"/>
              <a:cs typeface="Montserrat Light"/>
              <a:sym typeface="Montserrat Light"/>
            </a:endParaRPr>
          </a:p>
        </p:txBody>
      </p:sp>
      <p:sp>
        <p:nvSpPr>
          <p:cNvPr id="270" name="Google Shape;270;p41"/>
          <p:cNvSpPr/>
          <p:nvPr/>
        </p:nvSpPr>
        <p:spPr>
          <a:xfrm>
            <a:off x="5130249" y="3357773"/>
            <a:ext cx="2038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262626"/>
                </a:solidFill>
                <a:latin typeface="Montserrat Black"/>
                <a:ea typeface="Montserrat Black"/>
                <a:cs typeface="Montserrat Black"/>
                <a:sym typeface="Montserrat Black"/>
              </a:rPr>
              <a:t>Timothée</a:t>
            </a:r>
            <a:endParaRPr/>
          </a:p>
        </p:txBody>
      </p:sp>
      <p:sp>
        <p:nvSpPr>
          <p:cNvPr id="271" name="Google Shape;271;p41"/>
          <p:cNvSpPr txBox="1"/>
          <p:nvPr/>
        </p:nvSpPr>
        <p:spPr>
          <a:xfrm>
            <a:off x="2249132" y="634509"/>
            <a:ext cx="46458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3300">
                <a:solidFill>
                  <a:srgbClr val="262626"/>
                </a:solidFill>
                <a:latin typeface="Montserrat Black"/>
                <a:ea typeface="Montserrat Black"/>
                <a:cs typeface="Montserrat Black"/>
                <a:sym typeface="Montserrat Black"/>
              </a:rPr>
              <a:t>Pôle Blender (UI)</a:t>
            </a:r>
            <a:endParaRPr b="0" sz="3300">
              <a:solidFill>
                <a:srgbClr val="262626"/>
              </a:solidFill>
              <a:latin typeface="Montserrat Black"/>
              <a:ea typeface="Montserrat Black"/>
              <a:cs typeface="Montserrat Black"/>
              <a:sym typeface="Montserrat Black"/>
            </a:endParaRPr>
          </a:p>
        </p:txBody>
      </p:sp>
      <p:pic>
        <p:nvPicPr>
          <p:cNvPr id="272" name="Google Shape;272;p41" title="téléchargement.png"/>
          <p:cNvPicPr preferRelativeResize="0"/>
          <p:nvPr>
            <p:ph idx="2" type="pic"/>
          </p:nvPr>
        </p:nvPicPr>
        <p:blipFill rotWithShape="1">
          <a:blip r:embed="rId3">
            <a:alphaModFix/>
          </a:blip>
          <a:srcRect b="11034" l="0" r="0" t="11041"/>
          <a:stretch/>
        </p:blipFill>
        <p:spPr>
          <a:xfrm>
            <a:off x="2253494" y="1714499"/>
            <a:ext cx="1482300" cy="1482300"/>
          </a:xfrm>
          <a:prstGeom prst="ellipse">
            <a:avLst/>
          </a:prstGeom>
          <a:solidFill>
            <a:srgbClr val="F2F2F2"/>
          </a:solidFill>
          <a:ln>
            <a:noFill/>
          </a:ln>
        </p:spPr>
      </p:pic>
      <p:pic>
        <p:nvPicPr>
          <p:cNvPr id="273" name="Google Shape;273;p41" title="téléchargement (1).png"/>
          <p:cNvPicPr preferRelativeResize="0"/>
          <p:nvPr>
            <p:ph idx="4" type="pic"/>
          </p:nvPr>
        </p:nvPicPr>
        <p:blipFill rotWithShape="1">
          <a:blip r:embed="rId4">
            <a:alphaModFix/>
          </a:blip>
          <a:srcRect b="11034" l="0" r="0" t="11041"/>
          <a:stretch/>
        </p:blipFill>
        <p:spPr>
          <a:xfrm>
            <a:off x="5408346" y="1714499"/>
            <a:ext cx="1482300" cy="1482300"/>
          </a:xfrm>
          <a:prstGeom prst="ellipse">
            <a:avLst/>
          </a:prstGeom>
          <a:solidFill>
            <a:srgbClr val="F2F2F2"/>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